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0" r:id="rId2"/>
  </p:sldMasterIdLst>
  <p:notesMasterIdLst>
    <p:notesMasterId r:id="rId30"/>
  </p:notesMasterIdLst>
  <p:handoutMasterIdLst>
    <p:handoutMasterId r:id="rId31"/>
  </p:handoutMasterIdLst>
  <p:sldIdLst>
    <p:sldId id="263" r:id="rId3"/>
    <p:sldId id="271" r:id="rId4"/>
    <p:sldId id="264" r:id="rId5"/>
    <p:sldId id="265" r:id="rId6"/>
    <p:sldId id="268" r:id="rId7"/>
    <p:sldId id="269" r:id="rId8"/>
    <p:sldId id="257" r:id="rId9"/>
    <p:sldId id="262" r:id="rId10"/>
    <p:sldId id="266" r:id="rId11"/>
    <p:sldId id="267"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7" r:id="rId25"/>
    <p:sldId id="284" r:id="rId26"/>
    <p:sldId id="285" r:id="rId27"/>
    <p:sldId id="286" r:id="rId28"/>
    <p:sldId id="270" r:id="rId29"/>
  </p:sldIdLst>
  <p:sldSz cx="12192000" cy="6858000"/>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40" y="84"/>
      </p:cViewPr>
      <p:guideLst>
        <p:guide orient="horz" pos="2160"/>
        <p:guide pos="384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4" Type="http://schemas.openxmlformats.org/officeDocument/2006/relationships/image" Target="../media/image4.jpeg"/></Relationships>
</file>

<file path=ppt/diagrams/_rels/data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 Id="rId4" Type="http://schemas.openxmlformats.org/officeDocument/2006/relationships/image" Target="../media/image8.jpeg"/></Relationships>
</file>

<file path=ppt/diagrams/_rels/data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4" Type="http://schemas.openxmlformats.org/officeDocument/2006/relationships/image" Target="../media/image4.jpeg"/></Relationships>
</file>

<file path=ppt/diagrams/_rels/data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 Id="rId4" Type="http://schemas.openxmlformats.org/officeDocument/2006/relationships/image" Target="../media/image8.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4" Type="http://schemas.openxmlformats.org/officeDocument/2006/relationships/image" Target="../media/image4.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 Id="rId4" Type="http://schemas.openxmlformats.org/officeDocument/2006/relationships/image" Target="../media/image8.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4" Type="http://schemas.openxmlformats.org/officeDocument/2006/relationships/image" Target="../media/image4.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 Id="rId4"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6905CA-DEF8-4D11-8E8E-35415FE5B980}" type="doc">
      <dgm:prSet loTypeId="urn:microsoft.com/office/officeart/2011/layout/RadialPictureList" loCatId="officeonline" qsTypeId="urn:microsoft.com/office/officeart/2005/8/quickstyle/simple4" qsCatId="simple" csTypeId="urn:microsoft.com/office/officeart/2005/8/colors/accent0_2" csCatId="mainScheme" phldr="1"/>
      <dgm:spPr/>
      <dgm:t>
        <a:bodyPr/>
        <a:lstStyle/>
        <a:p>
          <a:endParaRPr lang="en-US"/>
        </a:p>
      </dgm:t>
    </dgm:pt>
    <dgm:pt modelId="{007470A2-B5D7-4887-B4FD-B6021A4D4CF7}">
      <dgm:prSet phldrT="[Text]" custT="1"/>
      <dgm:spPr>
        <a:xfrm>
          <a:off x="2838648" y="1919894"/>
          <a:ext cx="1998436" cy="1998257"/>
        </a:xfrm>
      </dgm:spPr>
      <dgm:t>
        <a:bodyPr/>
        <a:lstStyle/>
        <a:p>
          <a:r>
            <a:rPr lang="en-US" sz="2800" dirty="0" smtClean="0">
              <a:latin typeface="Century Gothic"/>
              <a:ea typeface="+mn-ea"/>
              <a:cs typeface="+mn-cs"/>
            </a:rPr>
            <a:t>CurrentCT Process</a:t>
          </a:r>
          <a:endParaRPr lang="en-US" sz="2800" dirty="0">
            <a:latin typeface="Century Gothic"/>
            <a:ea typeface="+mn-ea"/>
            <a:cs typeface="+mn-cs"/>
          </a:endParaRPr>
        </a:p>
      </dgm:t>
    </dgm:pt>
    <dgm:pt modelId="{C7FB72E2-A81D-4936-94C5-846F95D01B10}" type="parTrans" cxnId="{A971AD42-BB12-4E5C-BD90-DB7621320F5D}">
      <dgm:prSet/>
      <dgm:spPr/>
      <dgm:t>
        <a:bodyPr/>
        <a:lstStyle/>
        <a:p>
          <a:endParaRPr lang="en-US"/>
        </a:p>
      </dgm:t>
    </dgm:pt>
    <dgm:pt modelId="{36A13DC7-7A59-4D72-A36F-54543C02182F}" type="sibTrans" cxnId="{A971AD42-BB12-4E5C-BD90-DB7621320F5D}">
      <dgm:prSet/>
      <dgm:spPr/>
      <dgm:t>
        <a:bodyPr/>
        <a:lstStyle/>
        <a:p>
          <a:endParaRPr lang="en-US"/>
        </a:p>
      </dgm:t>
    </dgm:pt>
    <dgm:pt modelId="{D2FE3027-CD5C-42F2-91EB-86FAC3E4BE0B}">
      <dgm:prSet phldrT="[Text]" custT="1"/>
      <dgm:spPr>
        <a:xfrm>
          <a:off x="787991" y="657572"/>
          <a:ext cx="1433405" cy="1036336"/>
        </a:xfrm>
      </dgm:spPr>
      <dgm:t>
        <a:bodyPr/>
        <a:lstStyle/>
        <a:p>
          <a:r>
            <a:rPr lang="en-US" sz="1400" dirty="0" smtClean="0">
              <a:latin typeface="Century Gothic"/>
              <a:ea typeface="+mn-ea"/>
              <a:cs typeface="+mn-cs"/>
            </a:rPr>
            <a:t>Agency reviews resumes for best resource at the best price</a:t>
          </a:r>
          <a:endParaRPr lang="en-US" sz="1400" dirty="0">
            <a:latin typeface="Century Gothic"/>
            <a:ea typeface="+mn-ea"/>
            <a:cs typeface="+mn-cs"/>
          </a:endParaRPr>
        </a:p>
      </dgm:t>
    </dgm:pt>
    <dgm:pt modelId="{D970ABB7-5E37-4C46-AB28-EAAE4C62AF1F}" type="parTrans" cxnId="{2F708DD1-31DA-40F2-8F61-60D64D9DED0E}">
      <dgm:prSet/>
      <dgm:spPr/>
      <dgm:t>
        <a:bodyPr/>
        <a:lstStyle/>
        <a:p>
          <a:endParaRPr lang="en-US"/>
        </a:p>
      </dgm:t>
    </dgm:pt>
    <dgm:pt modelId="{3BD032F4-74D8-4DF5-A3F7-BE4B5F10D5BF}" type="sibTrans" cxnId="{2F708DD1-31DA-40F2-8F61-60D64D9DED0E}">
      <dgm:prSet/>
      <dgm:spPr/>
      <dgm:t>
        <a:bodyPr/>
        <a:lstStyle/>
        <a:p>
          <a:endParaRPr lang="en-US"/>
        </a:p>
      </dgm:t>
    </dgm:pt>
    <dgm:pt modelId="{960DD3F4-08B5-4717-B21F-9D7ADE4F9398}">
      <dgm:prSet phldrT="[Text]" custT="1"/>
      <dgm:spPr>
        <a:xfrm>
          <a:off x="0" y="1659669"/>
          <a:ext cx="1433405" cy="1036336"/>
        </a:xfrm>
      </dgm:spPr>
      <dgm:t>
        <a:bodyPr/>
        <a:lstStyle/>
        <a:p>
          <a:r>
            <a:rPr lang="en-US" sz="1400" dirty="0" smtClean="0">
              <a:latin typeface="Century Gothic"/>
              <a:ea typeface="+mn-ea"/>
              <a:cs typeface="+mn-cs"/>
            </a:rPr>
            <a:t>Contractors (up to 7) send Agency resumes of qualified candidates </a:t>
          </a:r>
          <a:endParaRPr lang="en-US" sz="1600" dirty="0">
            <a:latin typeface="Century Gothic"/>
            <a:ea typeface="+mn-ea"/>
            <a:cs typeface="+mn-cs"/>
          </a:endParaRPr>
        </a:p>
      </dgm:t>
    </dgm:pt>
    <dgm:pt modelId="{839A0E79-83CF-4D81-910F-C4D38D5DC2A9}" type="parTrans" cxnId="{F0B079DC-9100-43CB-83F4-47AC9676D6D6}">
      <dgm:prSet/>
      <dgm:spPr/>
      <dgm:t>
        <a:bodyPr/>
        <a:lstStyle/>
        <a:p>
          <a:endParaRPr lang="en-US"/>
        </a:p>
      </dgm:t>
    </dgm:pt>
    <dgm:pt modelId="{D3D2787D-6A77-4635-9E00-A1E2766D7996}" type="sibTrans" cxnId="{F0B079DC-9100-43CB-83F4-47AC9676D6D6}">
      <dgm:prSet/>
      <dgm:spPr/>
      <dgm:t>
        <a:bodyPr/>
        <a:lstStyle/>
        <a:p>
          <a:endParaRPr lang="en-US"/>
        </a:p>
      </dgm:t>
    </dgm:pt>
    <dgm:pt modelId="{C0C01B88-9CE1-468B-9CBF-591339763F40}">
      <dgm:prSet phldrT="[Text]" custT="1"/>
      <dgm:spPr>
        <a:xfrm>
          <a:off x="0" y="3124236"/>
          <a:ext cx="1433405" cy="1036336"/>
        </a:xfrm>
      </dgm:spPr>
      <dgm:t>
        <a:bodyPr/>
        <a:lstStyle/>
        <a:p>
          <a:r>
            <a:rPr lang="en-US" sz="1400" dirty="0" smtClean="0">
              <a:latin typeface="Century Gothic"/>
              <a:ea typeface="+mn-ea"/>
              <a:cs typeface="+mn-cs"/>
            </a:rPr>
            <a:t>SOW transmitted to Contractor for best resource at the best price</a:t>
          </a:r>
          <a:endParaRPr lang="en-US" sz="1600" dirty="0">
            <a:latin typeface="Century Gothic"/>
            <a:ea typeface="+mn-ea"/>
            <a:cs typeface="+mn-cs"/>
          </a:endParaRPr>
        </a:p>
      </dgm:t>
    </dgm:pt>
    <dgm:pt modelId="{DFE94F7E-D535-430A-8BB1-49AC9838F4B9}" type="parTrans" cxnId="{8D5FD78A-BE31-4FDE-A461-DA8AB34B38C6}">
      <dgm:prSet/>
      <dgm:spPr/>
      <dgm:t>
        <a:bodyPr/>
        <a:lstStyle/>
        <a:p>
          <a:endParaRPr lang="en-US"/>
        </a:p>
      </dgm:t>
    </dgm:pt>
    <dgm:pt modelId="{E322421D-E49C-4213-8E54-92B0A3C2AA0D}" type="sibTrans" cxnId="{8D5FD78A-BE31-4FDE-A461-DA8AB34B38C6}">
      <dgm:prSet/>
      <dgm:spPr/>
      <dgm:t>
        <a:bodyPr/>
        <a:lstStyle/>
        <a:p>
          <a:endParaRPr lang="en-US"/>
        </a:p>
      </dgm:t>
    </dgm:pt>
    <dgm:pt modelId="{2047DE55-99B8-4790-89E2-F50A652A554B}">
      <dgm:prSet phldrT="[Text]" custT="1"/>
      <dgm:spPr>
        <a:xfrm>
          <a:off x="787991" y="4160573"/>
          <a:ext cx="1433405" cy="1036336"/>
        </a:xfrm>
      </dgm:spPr>
      <dgm:t>
        <a:bodyPr/>
        <a:lstStyle/>
        <a:p>
          <a:r>
            <a:rPr lang="en-US" sz="1400" dirty="0" smtClean="0">
              <a:latin typeface="Century Gothic"/>
              <a:ea typeface="+mn-ea"/>
              <a:cs typeface="+mn-cs"/>
            </a:rPr>
            <a:t>Agency submits SOW electronically to 7 Contractors</a:t>
          </a:r>
          <a:endParaRPr lang="en-US" sz="2400" dirty="0">
            <a:latin typeface="Century Gothic"/>
            <a:ea typeface="+mn-ea"/>
            <a:cs typeface="+mn-cs"/>
          </a:endParaRPr>
        </a:p>
      </dgm:t>
    </dgm:pt>
    <dgm:pt modelId="{C8D3E9CF-05DC-4FB6-BC89-86896EE18DEA}" type="parTrans" cxnId="{721A35C3-DBEA-42F4-A54D-DFAAD999BF91}">
      <dgm:prSet/>
      <dgm:spPr/>
      <dgm:t>
        <a:bodyPr/>
        <a:lstStyle/>
        <a:p>
          <a:endParaRPr lang="en-US"/>
        </a:p>
      </dgm:t>
    </dgm:pt>
    <dgm:pt modelId="{048493D6-4426-4618-8C32-1CBA84A9753C}" type="sibTrans" cxnId="{721A35C3-DBEA-42F4-A54D-DFAAD999BF91}">
      <dgm:prSet/>
      <dgm:spPr/>
      <dgm:t>
        <a:bodyPr/>
        <a:lstStyle/>
        <a:p>
          <a:endParaRPr lang="en-US"/>
        </a:p>
      </dgm:t>
    </dgm:pt>
    <dgm:pt modelId="{BCBA671E-8B0E-47E3-B726-8B2B073B000E}" type="pres">
      <dgm:prSet presAssocID="{E16905CA-DEF8-4D11-8E8E-35415FE5B980}" presName="Name0" presStyleCnt="0">
        <dgm:presLayoutVars>
          <dgm:chMax val="1"/>
          <dgm:chPref val="1"/>
          <dgm:dir val="rev"/>
          <dgm:resizeHandles/>
        </dgm:presLayoutVars>
      </dgm:prSet>
      <dgm:spPr/>
      <dgm:t>
        <a:bodyPr/>
        <a:lstStyle/>
        <a:p>
          <a:endParaRPr lang="en-US"/>
        </a:p>
      </dgm:t>
    </dgm:pt>
    <dgm:pt modelId="{05E59EE6-24A2-4651-996A-9AFB7B9FFC8F}" type="pres">
      <dgm:prSet presAssocID="{007470A2-B5D7-4887-B4FD-B6021A4D4CF7}" presName="Parent" presStyleLbl="node1" presStyleIdx="0" presStyleCnt="2">
        <dgm:presLayoutVars>
          <dgm:chMax val="4"/>
          <dgm:chPref val="3"/>
        </dgm:presLayoutVars>
      </dgm:prSet>
      <dgm:spPr>
        <a:prstGeom prst="ellipse">
          <a:avLst/>
        </a:prstGeom>
      </dgm:spPr>
      <dgm:t>
        <a:bodyPr/>
        <a:lstStyle/>
        <a:p>
          <a:endParaRPr lang="en-US"/>
        </a:p>
      </dgm:t>
    </dgm:pt>
    <dgm:pt modelId="{1EA0B330-A62A-423B-9436-56354426AF14}" type="pres">
      <dgm:prSet presAssocID="{D2FE3027-CD5C-42F2-91EB-86FAC3E4BE0B}" presName="Accent" presStyleLbl="node1" presStyleIdx="1" presStyleCnt="2"/>
      <dgm:spPr>
        <a:xfrm rot="10800000">
          <a:off x="1839429" y="808686"/>
          <a:ext cx="4027970" cy="4198761"/>
        </a:xfrm>
        <a:prstGeom prst="blockArc">
          <a:avLst>
            <a:gd name="adj1" fmla="val 16509444"/>
            <a:gd name="adj2" fmla="val 5088054"/>
            <a:gd name="adj3" fmla="val 5240"/>
          </a:avLst>
        </a:prstGeom>
      </dgm:spPr>
      <dgm:t>
        <a:bodyPr/>
        <a:lstStyle/>
        <a:p>
          <a:endParaRPr lang="en-US"/>
        </a:p>
      </dgm:t>
    </dgm:pt>
    <dgm:pt modelId="{A641F8A4-CF11-4116-B4E6-8425449904ED}" type="pres">
      <dgm:prSet presAssocID="{D2FE3027-CD5C-42F2-91EB-86FAC3E4BE0B}" presName="Image1" presStyleLbl="fgImgPlace1" presStyleIdx="0" presStyleCnt="4"/>
      <dgm:spPr>
        <a:xfrm>
          <a:off x="2302954" y="643876"/>
          <a:ext cx="1070800" cy="1070576"/>
        </a:xfrm>
        <a:prstGeom prst="ellipse">
          <a:avLst/>
        </a:prstGeom>
        <a:blipFill dpi="0" rotWithShape="1">
          <a:blip xmlns:r="http://schemas.openxmlformats.org/officeDocument/2006/relationships" r:embed="rId1"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Closeup of hand holding pencil and sketching" title="Sample Picture"/>
        </a:ext>
      </dgm:extLst>
    </dgm:pt>
    <dgm:pt modelId="{4E1806DE-992B-4280-BAAA-DE6487DCDC77}" type="pres">
      <dgm:prSet presAssocID="{D2FE3027-CD5C-42F2-91EB-86FAC3E4BE0B}" presName="Child1" presStyleLbl="revTx" presStyleIdx="0" presStyleCnt="4">
        <dgm:presLayoutVars>
          <dgm:chMax val="0"/>
          <dgm:chPref val="0"/>
          <dgm:bulletEnabled val="1"/>
        </dgm:presLayoutVars>
      </dgm:prSet>
      <dgm:spPr>
        <a:prstGeom prst="rect">
          <a:avLst/>
        </a:prstGeom>
      </dgm:spPr>
      <dgm:t>
        <a:bodyPr/>
        <a:lstStyle/>
        <a:p>
          <a:endParaRPr lang="en-US"/>
        </a:p>
      </dgm:t>
    </dgm:pt>
    <dgm:pt modelId="{9429B47F-46AD-4053-B6EC-4D08117EF235}" type="pres">
      <dgm:prSet presAssocID="{960DD3F4-08B5-4717-B21F-9D7ADE4F9398}" presName="Image2" presStyleCnt="0"/>
      <dgm:spPr/>
      <dgm:t>
        <a:bodyPr/>
        <a:lstStyle/>
        <a:p>
          <a:endParaRPr lang="en-US"/>
        </a:p>
      </dgm:t>
    </dgm:pt>
    <dgm:pt modelId="{7ACA9D6E-B4F2-44F7-ADFA-C71D9AD1611D}" type="pres">
      <dgm:prSet presAssocID="{960DD3F4-08B5-4717-B21F-9D7ADE4F9398}" presName="Image" presStyleLbl="fgImgPlace1" presStyleIdx="1" presStyleCnt="4"/>
      <dgm:spPr>
        <a:xfrm>
          <a:off x="1512028" y="1640951"/>
          <a:ext cx="1070800" cy="1070576"/>
        </a:xfrm>
        <a:prstGeom prst="ellipse">
          <a:avLst/>
        </a:prstGeom>
        <a:blipFill dpi="0" rotWithShape="1">
          <a:blip xmlns:r="http://schemas.openxmlformats.org/officeDocument/2006/relationships" r:embed="rId2"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Closeup of hands holding magnifier and pen" title="Sample Picture"/>
        </a:ext>
      </dgm:extLst>
    </dgm:pt>
    <dgm:pt modelId="{63748CBD-72AB-475B-93BB-2E1E19EB7CDF}" type="pres">
      <dgm:prSet presAssocID="{960DD3F4-08B5-4717-B21F-9D7ADE4F9398}" presName="Child2" presStyleLbl="revTx" presStyleIdx="1" presStyleCnt="4">
        <dgm:presLayoutVars>
          <dgm:chMax val="0"/>
          <dgm:chPref val="0"/>
          <dgm:bulletEnabled val="1"/>
        </dgm:presLayoutVars>
      </dgm:prSet>
      <dgm:spPr>
        <a:prstGeom prst="rect">
          <a:avLst/>
        </a:prstGeom>
      </dgm:spPr>
      <dgm:t>
        <a:bodyPr/>
        <a:lstStyle/>
        <a:p>
          <a:endParaRPr lang="en-US"/>
        </a:p>
      </dgm:t>
    </dgm:pt>
    <dgm:pt modelId="{EA3FBB46-60CA-4DCD-B01B-F2EAC10C3D89}" type="pres">
      <dgm:prSet presAssocID="{C0C01B88-9CE1-468B-9CBF-591339763F40}" presName="Image3" presStyleCnt="0"/>
      <dgm:spPr/>
      <dgm:t>
        <a:bodyPr/>
        <a:lstStyle/>
        <a:p>
          <a:endParaRPr lang="en-US"/>
        </a:p>
      </dgm:t>
    </dgm:pt>
    <dgm:pt modelId="{07F3DE25-1642-45C2-B4F6-1F381AF4B3C9}" type="pres">
      <dgm:prSet presAssocID="{C0C01B88-9CE1-468B-9CBF-591339763F40}" presName="Image" presStyleLbl="fgImgPlace1" presStyleIdx="2" presStyleCnt="4"/>
      <dgm:spPr>
        <a:xfrm>
          <a:off x="1516136" y="3106888"/>
          <a:ext cx="1070800" cy="1070576"/>
        </a:xfrm>
        <a:prstGeom prst="ellipse">
          <a:avLst/>
        </a:prstGeom>
        <a:blipFill dpi="0" rotWithShape="1">
          <a:blip xmlns:r="http://schemas.openxmlformats.org/officeDocument/2006/relationships" r:embed="rId3"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Closeup of hand plugging cables into computer" title="Sample Picture"/>
        </a:ext>
      </dgm:extLst>
    </dgm:pt>
    <dgm:pt modelId="{24DAAE03-8AA3-4374-B236-819FD4BAD3C8}" type="pres">
      <dgm:prSet presAssocID="{C0C01B88-9CE1-468B-9CBF-591339763F40}" presName="Child3" presStyleLbl="revTx" presStyleIdx="2" presStyleCnt="4">
        <dgm:presLayoutVars>
          <dgm:chMax val="0"/>
          <dgm:chPref val="0"/>
          <dgm:bulletEnabled val="1"/>
        </dgm:presLayoutVars>
      </dgm:prSet>
      <dgm:spPr>
        <a:prstGeom prst="rect">
          <a:avLst/>
        </a:prstGeom>
      </dgm:spPr>
      <dgm:t>
        <a:bodyPr/>
        <a:lstStyle/>
        <a:p>
          <a:endParaRPr lang="en-US"/>
        </a:p>
      </dgm:t>
    </dgm:pt>
    <dgm:pt modelId="{372EC7E2-032F-493E-9422-3E6BBF84C804}" type="pres">
      <dgm:prSet presAssocID="{2047DE55-99B8-4790-89E2-F50A652A554B}" presName="Image4" presStyleCnt="0"/>
      <dgm:spPr/>
      <dgm:t>
        <a:bodyPr/>
        <a:lstStyle/>
        <a:p>
          <a:endParaRPr lang="en-US"/>
        </a:p>
      </dgm:t>
    </dgm:pt>
    <dgm:pt modelId="{37E17C6F-ED68-448D-88C1-BFA2E9B6DD18}" type="pres">
      <dgm:prSet presAssocID="{2047DE55-99B8-4790-89E2-F50A652A554B}" presName="Image" presStyleLbl="fgImgPlace1" presStyleIdx="3" presStyleCnt="4"/>
      <dgm:spPr>
        <a:xfrm>
          <a:off x="2302954" y="4138659"/>
          <a:ext cx="1070800" cy="1070576"/>
        </a:xfrm>
        <a:prstGeom prst="ellipse">
          <a:avLst/>
        </a:prstGeom>
        <a:blipFill dpi="0" rotWithShape="1">
          <a:blip xmlns:r="http://schemas.openxmlformats.org/officeDocument/2006/relationships" r:embed="rId4"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Closeup of hand holding pen and pointing to data in column chart" title="Sample Picture"/>
        </a:ext>
      </dgm:extLst>
    </dgm:pt>
    <dgm:pt modelId="{9658C117-7785-4D2C-B987-9EA97BF9F6B2}" type="pres">
      <dgm:prSet presAssocID="{2047DE55-99B8-4790-89E2-F50A652A554B}" presName="Child4" presStyleLbl="revTx" presStyleIdx="3" presStyleCnt="4">
        <dgm:presLayoutVars>
          <dgm:chMax val="0"/>
          <dgm:chPref val="0"/>
          <dgm:bulletEnabled val="1"/>
        </dgm:presLayoutVars>
      </dgm:prSet>
      <dgm:spPr>
        <a:prstGeom prst="rect">
          <a:avLst/>
        </a:prstGeom>
      </dgm:spPr>
      <dgm:t>
        <a:bodyPr/>
        <a:lstStyle/>
        <a:p>
          <a:endParaRPr lang="en-US"/>
        </a:p>
      </dgm:t>
    </dgm:pt>
  </dgm:ptLst>
  <dgm:cxnLst>
    <dgm:cxn modelId="{D9E9AF51-814D-44BB-8C4A-65FE7EBF397A}" type="presOf" srcId="{2047DE55-99B8-4790-89E2-F50A652A554B}" destId="{9658C117-7785-4D2C-B987-9EA97BF9F6B2}" srcOrd="0" destOrd="0" presId="urn:microsoft.com/office/officeart/2011/layout/RadialPictureList"/>
    <dgm:cxn modelId="{9C2E042D-CC64-4CEE-B92A-1460AAE50926}" type="presOf" srcId="{C0C01B88-9CE1-468B-9CBF-591339763F40}" destId="{24DAAE03-8AA3-4374-B236-819FD4BAD3C8}" srcOrd="0" destOrd="0" presId="urn:microsoft.com/office/officeart/2011/layout/RadialPictureList"/>
    <dgm:cxn modelId="{7A61EFD5-591C-4604-9A8A-367CEFB1478D}" type="presOf" srcId="{007470A2-B5D7-4887-B4FD-B6021A4D4CF7}" destId="{05E59EE6-24A2-4651-996A-9AFB7B9FFC8F}" srcOrd="0" destOrd="0" presId="urn:microsoft.com/office/officeart/2011/layout/RadialPictureList"/>
    <dgm:cxn modelId="{9E4E2731-40FC-4C8C-BD87-233E2714803D}" type="presOf" srcId="{960DD3F4-08B5-4717-B21F-9D7ADE4F9398}" destId="{63748CBD-72AB-475B-93BB-2E1E19EB7CDF}" srcOrd="0" destOrd="0" presId="urn:microsoft.com/office/officeart/2011/layout/RadialPictureList"/>
    <dgm:cxn modelId="{F0B079DC-9100-43CB-83F4-47AC9676D6D6}" srcId="{007470A2-B5D7-4887-B4FD-B6021A4D4CF7}" destId="{960DD3F4-08B5-4717-B21F-9D7ADE4F9398}" srcOrd="1" destOrd="0" parTransId="{839A0E79-83CF-4D81-910F-C4D38D5DC2A9}" sibTransId="{D3D2787D-6A77-4635-9E00-A1E2766D7996}"/>
    <dgm:cxn modelId="{721A35C3-DBEA-42F4-A54D-DFAAD999BF91}" srcId="{007470A2-B5D7-4887-B4FD-B6021A4D4CF7}" destId="{2047DE55-99B8-4790-89E2-F50A652A554B}" srcOrd="3" destOrd="0" parTransId="{C8D3E9CF-05DC-4FB6-BC89-86896EE18DEA}" sibTransId="{048493D6-4426-4618-8C32-1CBA84A9753C}"/>
    <dgm:cxn modelId="{A971AD42-BB12-4E5C-BD90-DB7621320F5D}" srcId="{E16905CA-DEF8-4D11-8E8E-35415FE5B980}" destId="{007470A2-B5D7-4887-B4FD-B6021A4D4CF7}" srcOrd="0" destOrd="0" parTransId="{C7FB72E2-A81D-4936-94C5-846F95D01B10}" sibTransId="{36A13DC7-7A59-4D72-A36F-54543C02182F}"/>
    <dgm:cxn modelId="{B12CE0AB-E58C-49E1-8188-168DF2948C30}" type="presOf" srcId="{E16905CA-DEF8-4D11-8E8E-35415FE5B980}" destId="{BCBA671E-8B0E-47E3-B726-8B2B073B000E}" srcOrd="0" destOrd="0" presId="urn:microsoft.com/office/officeart/2011/layout/RadialPictureList"/>
    <dgm:cxn modelId="{8D5FD78A-BE31-4FDE-A461-DA8AB34B38C6}" srcId="{007470A2-B5D7-4887-B4FD-B6021A4D4CF7}" destId="{C0C01B88-9CE1-468B-9CBF-591339763F40}" srcOrd="2" destOrd="0" parTransId="{DFE94F7E-D535-430A-8BB1-49AC9838F4B9}" sibTransId="{E322421D-E49C-4213-8E54-92B0A3C2AA0D}"/>
    <dgm:cxn modelId="{ACF4374D-E79C-4718-965B-D6EFFC274089}" type="presOf" srcId="{D2FE3027-CD5C-42F2-91EB-86FAC3E4BE0B}" destId="{4E1806DE-992B-4280-BAAA-DE6487DCDC77}" srcOrd="0" destOrd="0" presId="urn:microsoft.com/office/officeart/2011/layout/RadialPictureList"/>
    <dgm:cxn modelId="{2F708DD1-31DA-40F2-8F61-60D64D9DED0E}" srcId="{007470A2-B5D7-4887-B4FD-B6021A4D4CF7}" destId="{D2FE3027-CD5C-42F2-91EB-86FAC3E4BE0B}" srcOrd="0" destOrd="0" parTransId="{D970ABB7-5E37-4C46-AB28-EAAE4C62AF1F}" sibTransId="{3BD032F4-74D8-4DF5-A3F7-BE4B5F10D5BF}"/>
    <dgm:cxn modelId="{34874735-1C19-4F88-975D-6E0C7C740B29}" type="presParOf" srcId="{BCBA671E-8B0E-47E3-B726-8B2B073B000E}" destId="{05E59EE6-24A2-4651-996A-9AFB7B9FFC8F}" srcOrd="0" destOrd="0" presId="urn:microsoft.com/office/officeart/2011/layout/RadialPictureList"/>
    <dgm:cxn modelId="{D3345169-6B1D-496E-9EDA-4A5C622E31E4}" type="presParOf" srcId="{BCBA671E-8B0E-47E3-B726-8B2B073B000E}" destId="{1EA0B330-A62A-423B-9436-56354426AF14}" srcOrd="1" destOrd="0" presId="urn:microsoft.com/office/officeart/2011/layout/RadialPictureList"/>
    <dgm:cxn modelId="{C3147F90-5274-4109-B556-1FB609EFACE2}" type="presParOf" srcId="{BCBA671E-8B0E-47E3-B726-8B2B073B000E}" destId="{A641F8A4-CF11-4116-B4E6-8425449904ED}" srcOrd="2" destOrd="0" presId="urn:microsoft.com/office/officeart/2011/layout/RadialPictureList"/>
    <dgm:cxn modelId="{59809221-AA7C-4323-ACBD-BECC4942389E}" type="presParOf" srcId="{BCBA671E-8B0E-47E3-B726-8B2B073B000E}" destId="{4E1806DE-992B-4280-BAAA-DE6487DCDC77}" srcOrd="3" destOrd="0" presId="urn:microsoft.com/office/officeart/2011/layout/RadialPictureList"/>
    <dgm:cxn modelId="{7CAC17AC-C563-4CDD-AF13-09C61BDBB233}" type="presParOf" srcId="{BCBA671E-8B0E-47E3-B726-8B2B073B000E}" destId="{9429B47F-46AD-4053-B6EC-4D08117EF235}" srcOrd="4" destOrd="0" presId="urn:microsoft.com/office/officeart/2011/layout/RadialPictureList"/>
    <dgm:cxn modelId="{D1248FF3-3976-4948-86F9-6F7574EEBF8C}" type="presParOf" srcId="{9429B47F-46AD-4053-B6EC-4D08117EF235}" destId="{7ACA9D6E-B4F2-44F7-ADFA-C71D9AD1611D}" srcOrd="0" destOrd="0" presId="urn:microsoft.com/office/officeart/2011/layout/RadialPictureList"/>
    <dgm:cxn modelId="{0BEC30FD-32F4-46D9-BD7B-FFE73FE064B6}" type="presParOf" srcId="{BCBA671E-8B0E-47E3-B726-8B2B073B000E}" destId="{63748CBD-72AB-475B-93BB-2E1E19EB7CDF}" srcOrd="5" destOrd="0" presId="urn:microsoft.com/office/officeart/2011/layout/RadialPictureList"/>
    <dgm:cxn modelId="{F903D158-0AE5-4966-BE2C-A4C61B4FADF4}" type="presParOf" srcId="{BCBA671E-8B0E-47E3-B726-8B2B073B000E}" destId="{EA3FBB46-60CA-4DCD-B01B-F2EAC10C3D89}" srcOrd="6" destOrd="0" presId="urn:microsoft.com/office/officeart/2011/layout/RadialPictureList"/>
    <dgm:cxn modelId="{D73ED48E-1782-4BBC-A58B-191B0E421C53}" type="presParOf" srcId="{EA3FBB46-60CA-4DCD-B01B-F2EAC10C3D89}" destId="{07F3DE25-1642-45C2-B4F6-1F381AF4B3C9}" srcOrd="0" destOrd="0" presId="urn:microsoft.com/office/officeart/2011/layout/RadialPictureList"/>
    <dgm:cxn modelId="{B883E3DB-3EFD-4405-8F95-F270A7711FD4}" type="presParOf" srcId="{BCBA671E-8B0E-47E3-B726-8B2B073B000E}" destId="{24DAAE03-8AA3-4374-B236-819FD4BAD3C8}" srcOrd="7" destOrd="0" presId="urn:microsoft.com/office/officeart/2011/layout/RadialPictureList"/>
    <dgm:cxn modelId="{09661205-3673-4916-9853-15BEB71BAFD3}" type="presParOf" srcId="{BCBA671E-8B0E-47E3-B726-8B2B073B000E}" destId="{372EC7E2-032F-493E-9422-3E6BBF84C804}" srcOrd="8" destOrd="0" presId="urn:microsoft.com/office/officeart/2011/layout/RadialPictureList"/>
    <dgm:cxn modelId="{23C63004-A06D-4787-A3CF-FA1088AB4C22}" type="presParOf" srcId="{372EC7E2-032F-493E-9422-3E6BBF84C804}" destId="{37E17C6F-ED68-448D-88C1-BFA2E9B6DD18}" srcOrd="0" destOrd="0" presId="urn:microsoft.com/office/officeart/2011/layout/RadialPictureList"/>
    <dgm:cxn modelId="{430378F9-C108-41BB-8168-CA4B5F5D2693}" type="presParOf" srcId="{BCBA671E-8B0E-47E3-B726-8B2B073B000E}" destId="{9658C117-7785-4D2C-B987-9EA97BF9F6B2}" srcOrd="9" destOrd="0" presId="urn:microsoft.com/office/officeart/2011/layout/RadialPictureList"/>
  </dgm:cxnLst>
  <dgm:bg>
    <a:noFill/>
    <a:effectLst>
      <a:outerShdw blurRad="50800" dist="50800" dir="5400000" algn="ctr" rotWithShape="0">
        <a:srgbClr val="000000">
          <a:alpha val="0"/>
        </a:srgbClr>
      </a:outerShdw>
    </a:effectLst>
  </dgm:bg>
  <dgm:whole>
    <a:ln>
      <a:noFill/>
    </a:ln>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E16905CA-DEF8-4D11-8E8E-35415FE5B980}" type="doc">
      <dgm:prSet loTypeId="urn:microsoft.com/office/officeart/2011/layout/RadialPictureList" loCatId="officeonline" qsTypeId="urn:microsoft.com/office/officeart/2005/8/quickstyle/simple4" qsCatId="simple" csTypeId="urn:microsoft.com/office/officeart/2005/8/colors/accent0_2" csCatId="mainScheme" phldr="1"/>
      <dgm:spPr/>
      <dgm:t>
        <a:bodyPr/>
        <a:lstStyle/>
        <a:p>
          <a:endParaRPr lang="en-US"/>
        </a:p>
      </dgm:t>
    </dgm:pt>
    <dgm:pt modelId="{D2FE3027-CD5C-42F2-91EB-86FAC3E4BE0B}">
      <dgm:prSet phldrT="[Text]" custT="1"/>
      <dgm:spPr>
        <a:xfrm>
          <a:off x="787991" y="657572"/>
          <a:ext cx="1433405" cy="1036336"/>
        </a:xfrm>
      </dgm:spPr>
      <dgm:t>
        <a:bodyPr/>
        <a:lstStyle/>
        <a:p>
          <a:endParaRPr lang="en-US" sz="1200" dirty="0">
            <a:latin typeface="Century Gothic"/>
            <a:ea typeface="+mn-ea"/>
            <a:cs typeface="+mn-cs"/>
          </a:endParaRPr>
        </a:p>
      </dgm:t>
    </dgm:pt>
    <dgm:pt modelId="{D970ABB7-5E37-4C46-AB28-EAAE4C62AF1F}" type="parTrans" cxnId="{2F708DD1-31DA-40F2-8F61-60D64D9DED0E}">
      <dgm:prSet/>
      <dgm:spPr/>
      <dgm:t>
        <a:bodyPr/>
        <a:lstStyle/>
        <a:p>
          <a:endParaRPr lang="en-US"/>
        </a:p>
      </dgm:t>
    </dgm:pt>
    <dgm:pt modelId="{3BD032F4-74D8-4DF5-A3F7-BE4B5F10D5BF}" type="sibTrans" cxnId="{2F708DD1-31DA-40F2-8F61-60D64D9DED0E}">
      <dgm:prSet/>
      <dgm:spPr/>
      <dgm:t>
        <a:bodyPr/>
        <a:lstStyle/>
        <a:p>
          <a:endParaRPr lang="en-US"/>
        </a:p>
      </dgm:t>
    </dgm:pt>
    <dgm:pt modelId="{960DD3F4-08B5-4717-B21F-9D7ADE4F9398}">
      <dgm:prSet phldrT="[Text]" custT="1"/>
      <dgm:spPr>
        <a:xfrm>
          <a:off x="0" y="1659669"/>
          <a:ext cx="1433405" cy="1036336"/>
        </a:xfrm>
      </dgm:spPr>
      <dgm:t>
        <a:bodyPr/>
        <a:lstStyle/>
        <a:p>
          <a:endParaRPr lang="en-US" sz="1600" dirty="0">
            <a:latin typeface="Century Gothic"/>
            <a:ea typeface="+mn-ea"/>
            <a:cs typeface="+mn-cs"/>
          </a:endParaRPr>
        </a:p>
      </dgm:t>
    </dgm:pt>
    <dgm:pt modelId="{839A0E79-83CF-4D81-910F-C4D38D5DC2A9}" type="parTrans" cxnId="{F0B079DC-9100-43CB-83F4-47AC9676D6D6}">
      <dgm:prSet/>
      <dgm:spPr/>
      <dgm:t>
        <a:bodyPr/>
        <a:lstStyle/>
        <a:p>
          <a:endParaRPr lang="en-US"/>
        </a:p>
      </dgm:t>
    </dgm:pt>
    <dgm:pt modelId="{D3D2787D-6A77-4635-9E00-A1E2766D7996}" type="sibTrans" cxnId="{F0B079DC-9100-43CB-83F4-47AC9676D6D6}">
      <dgm:prSet/>
      <dgm:spPr/>
      <dgm:t>
        <a:bodyPr/>
        <a:lstStyle/>
        <a:p>
          <a:endParaRPr lang="en-US"/>
        </a:p>
      </dgm:t>
    </dgm:pt>
    <dgm:pt modelId="{C0C01B88-9CE1-468B-9CBF-591339763F40}">
      <dgm:prSet phldrT="[Text]" custT="1"/>
      <dgm:spPr>
        <a:xfrm>
          <a:off x="0" y="3124236"/>
          <a:ext cx="1433405" cy="1036336"/>
        </a:xfrm>
      </dgm:spPr>
      <dgm:t>
        <a:bodyPr/>
        <a:lstStyle/>
        <a:p>
          <a:endParaRPr lang="en-US" sz="1600" dirty="0">
            <a:latin typeface="Century Gothic"/>
            <a:ea typeface="+mn-ea"/>
            <a:cs typeface="+mn-cs"/>
          </a:endParaRPr>
        </a:p>
      </dgm:t>
    </dgm:pt>
    <dgm:pt modelId="{DFE94F7E-D535-430A-8BB1-49AC9838F4B9}" type="parTrans" cxnId="{8D5FD78A-BE31-4FDE-A461-DA8AB34B38C6}">
      <dgm:prSet/>
      <dgm:spPr/>
      <dgm:t>
        <a:bodyPr/>
        <a:lstStyle/>
        <a:p>
          <a:endParaRPr lang="en-US"/>
        </a:p>
      </dgm:t>
    </dgm:pt>
    <dgm:pt modelId="{E322421D-E49C-4213-8E54-92B0A3C2AA0D}" type="sibTrans" cxnId="{8D5FD78A-BE31-4FDE-A461-DA8AB34B38C6}">
      <dgm:prSet/>
      <dgm:spPr/>
      <dgm:t>
        <a:bodyPr/>
        <a:lstStyle/>
        <a:p>
          <a:endParaRPr lang="en-US"/>
        </a:p>
      </dgm:t>
    </dgm:pt>
    <dgm:pt modelId="{2047DE55-99B8-4790-89E2-F50A652A554B}">
      <dgm:prSet phldrT="[Text]" custT="1"/>
      <dgm:spPr>
        <a:xfrm>
          <a:off x="787991" y="4160573"/>
          <a:ext cx="1433405" cy="1036336"/>
        </a:xfrm>
      </dgm:spPr>
      <dgm:t>
        <a:bodyPr/>
        <a:lstStyle/>
        <a:p>
          <a:endParaRPr lang="en-US" sz="2400" dirty="0">
            <a:latin typeface="Century Gothic"/>
            <a:ea typeface="+mn-ea"/>
            <a:cs typeface="+mn-cs"/>
          </a:endParaRPr>
        </a:p>
      </dgm:t>
    </dgm:pt>
    <dgm:pt modelId="{C8D3E9CF-05DC-4FB6-BC89-86896EE18DEA}" type="parTrans" cxnId="{721A35C3-DBEA-42F4-A54D-DFAAD999BF91}">
      <dgm:prSet/>
      <dgm:spPr/>
      <dgm:t>
        <a:bodyPr/>
        <a:lstStyle/>
        <a:p>
          <a:endParaRPr lang="en-US"/>
        </a:p>
      </dgm:t>
    </dgm:pt>
    <dgm:pt modelId="{048493D6-4426-4618-8C32-1CBA84A9753C}" type="sibTrans" cxnId="{721A35C3-DBEA-42F4-A54D-DFAAD999BF91}">
      <dgm:prSet/>
      <dgm:spPr/>
      <dgm:t>
        <a:bodyPr/>
        <a:lstStyle/>
        <a:p>
          <a:endParaRPr lang="en-US"/>
        </a:p>
      </dgm:t>
    </dgm:pt>
    <dgm:pt modelId="{007470A2-B5D7-4887-B4FD-B6021A4D4CF7}">
      <dgm:prSet phldrT="[Text]" custT="1"/>
      <dgm:spPr>
        <a:xfrm>
          <a:off x="2838648" y="1919894"/>
          <a:ext cx="1998436" cy="1998257"/>
        </a:xfrm>
        <a:solidFill>
          <a:schemeClr val="bg2"/>
        </a:solidFill>
      </dgm:spPr>
      <dgm:t>
        <a:bodyPr/>
        <a:lstStyle/>
        <a:p>
          <a:endParaRPr lang="en-US" sz="2800" dirty="0">
            <a:latin typeface="Century Gothic"/>
            <a:ea typeface="+mn-ea"/>
            <a:cs typeface="+mn-cs"/>
          </a:endParaRPr>
        </a:p>
      </dgm:t>
    </dgm:pt>
    <dgm:pt modelId="{36A13DC7-7A59-4D72-A36F-54543C02182F}" type="sibTrans" cxnId="{A971AD42-BB12-4E5C-BD90-DB7621320F5D}">
      <dgm:prSet/>
      <dgm:spPr/>
      <dgm:t>
        <a:bodyPr/>
        <a:lstStyle/>
        <a:p>
          <a:endParaRPr lang="en-US"/>
        </a:p>
      </dgm:t>
    </dgm:pt>
    <dgm:pt modelId="{C7FB72E2-A81D-4936-94C5-846F95D01B10}" type="parTrans" cxnId="{A971AD42-BB12-4E5C-BD90-DB7621320F5D}">
      <dgm:prSet/>
      <dgm:spPr/>
      <dgm:t>
        <a:bodyPr/>
        <a:lstStyle/>
        <a:p>
          <a:endParaRPr lang="en-US"/>
        </a:p>
      </dgm:t>
    </dgm:pt>
    <dgm:pt modelId="{BCBA671E-8B0E-47E3-B726-8B2B073B000E}" type="pres">
      <dgm:prSet presAssocID="{E16905CA-DEF8-4D11-8E8E-35415FE5B980}" presName="Name0" presStyleCnt="0">
        <dgm:presLayoutVars>
          <dgm:chMax val="1"/>
          <dgm:chPref val="1"/>
          <dgm:dir val="rev"/>
          <dgm:resizeHandles/>
        </dgm:presLayoutVars>
      </dgm:prSet>
      <dgm:spPr/>
      <dgm:t>
        <a:bodyPr/>
        <a:lstStyle/>
        <a:p>
          <a:endParaRPr lang="en-US"/>
        </a:p>
      </dgm:t>
    </dgm:pt>
    <dgm:pt modelId="{05E59EE6-24A2-4651-996A-9AFB7B9FFC8F}" type="pres">
      <dgm:prSet presAssocID="{007470A2-B5D7-4887-B4FD-B6021A4D4CF7}" presName="Parent" presStyleLbl="node1" presStyleIdx="0" presStyleCnt="2" custFlipVert="1" custFlipHor="0" custScaleX="18663" custScaleY="31315">
        <dgm:presLayoutVars>
          <dgm:chMax val="4"/>
          <dgm:chPref val="3"/>
        </dgm:presLayoutVars>
      </dgm:prSet>
      <dgm:spPr>
        <a:prstGeom prst="ellipse">
          <a:avLst/>
        </a:prstGeom>
      </dgm:spPr>
      <dgm:t>
        <a:bodyPr/>
        <a:lstStyle/>
        <a:p>
          <a:endParaRPr lang="en-US"/>
        </a:p>
      </dgm:t>
    </dgm:pt>
    <dgm:pt modelId="{1EA0B330-A62A-423B-9436-56354426AF14}" type="pres">
      <dgm:prSet presAssocID="{D2FE3027-CD5C-42F2-91EB-86FAC3E4BE0B}" presName="Accent" presStyleLbl="node1" presStyleIdx="1" presStyleCnt="2" custFlipVert="0" custFlipHor="1" custLinFactNeighborX="-89686" custLinFactNeighborY="-3925"/>
      <dgm:spPr>
        <a:xfrm rot="10800000">
          <a:off x="1839429" y="808686"/>
          <a:ext cx="4027970" cy="4198761"/>
        </a:xfrm>
        <a:prstGeom prst="blockArc">
          <a:avLst>
            <a:gd name="adj1" fmla="val 16509444"/>
            <a:gd name="adj2" fmla="val 5088054"/>
            <a:gd name="adj3" fmla="val 5240"/>
          </a:avLst>
        </a:prstGeom>
      </dgm:spPr>
      <dgm:t>
        <a:bodyPr/>
        <a:lstStyle/>
        <a:p>
          <a:endParaRPr lang="en-US"/>
        </a:p>
      </dgm:t>
    </dgm:pt>
    <dgm:pt modelId="{A641F8A4-CF11-4116-B4E6-8425449904ED}" type="pres">
      <dgm:prSet presAssocID="{D2FE3027-CD5C-42F2-91EB-86FAC3E4BE0B}" presName="Image1" presStyleLbl="fgImgPlace1" presStyleIdx="0" presStyleCnt="4" custFlipVert="0" custFlipHor="1" custLinFactX="-65387" custLinFactNeighborX="-100000" custLinFactNeighborY="-16666"/>
      <dgm:spPr>
        <a:xfrm>
          <a:off x="2302954" y="643876"/>
          <a:ext cx="1070800" cy="1070576"/>
        </a:xfrm>
        <a:prstGeom prst="ellipse">
          <a:avLst/>
        </a:prstGeom>
        <a:blipFill dpi="0" rotWithShape="1">
          <a:blip xmlns:r="http://schemas.openxmlformats.org/officeDocument/2006/relationships" r:embed="rId1"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Closeup of hand holding pencil and sketching" title="Sample Picture"/>
        </a:ext>
      </dgm:extLst>
    </dgm:pt>
    <dgm:pt modelId="{4E1806DE-992B-4280-BAAA-DE6487DCDC77}" type="pres">
      <dgm:prSet presAssocID="{D2FE3027-CD5C-42F2-91EB-86FAC3E4BE0B}" presName="Child1" presStyleLbl="revTx" presStyleIdx="0" presStyleCnt="4" custFlipVert="0" custFlipHor="1">
        <dgm:presLayoutVars>
          <dgm:chMax val="0"/>
          <dgm:chPref val="0"/>
          <dgm:bulletEnabled val="1"/>
        </dgm:presLayoutVars>
      </dgm:prSet>
      <dgm:spPr>
        <a:prstGeom prst="rect">
          <a:avLst/>
        </a:prstGeom>
      </dgm:spPr>
      <dgm:t>
        <a:bodyPr/>
        <a:lstStyle/>
        <a:p>
          <a:endParaRPr lang="en-US"/>
        </a:p>
      </dgm:t>
    </dgm:pt>
    <dgm:pt modelId="{9429B47F-46AD-4053-B6EC-4D08117EF235}" type="pres">
      <dgm:prSet presAssocID="{960DD3F4-08B5-4717-B21F-9D7ADE4F9398}" presName="Image2" presStyleCnt="0"/>
      <dgm:spPr/>
      <dgm:t>
        <a:bodyPr/>
        <a:lstStyle/>
        <a:p>
          <a:endParaRPr lang="en-US"/>
        </a:p>
      </dgm:t>
    </dgm:pt>
    <dgm:pt modelId="{7ACA9D6E-B4F2-44F7-ADFA-C71D9AD1611D}" type="pres">
      <dgm:prSet presAssocID="{960DD3F4-08B5-4717-B21F-9D7ADE4F9398}" presName="Image" presStyleLbl="fgImgPlace1" presStyleIdx="1" presStyleCnt="4" custFlipVert="0" custFlipHor="1" custLinFactNeighborX="-5221" custLinFactNeighborY="-15283"/>
      <dgm:spPr>
        <a:xfrm>
          <a:off x="1512028" y="1640951"/>
          <a:ext cx="1070800" cy="1070576"/>
        </a:xfrm>
        <a:prstGeom prst="ellipse">
          <a:avLst/>
        </a:prstGeom>
        <a:blipFill dpi="0" rotWithShape="1">
          <a:blip xmlns:r="http://schemas.openxmlformats.org/officeDocument/2006/relationships" r:embed="rId2"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Closeup of hands holding magnifier and pen" title="Sample Picture"/>
        </a:ext>
      </dgm:extLst>
    </dgm:pt>
    <dgm:pt modelId="{63748CBD-72AB-475B-93BB-2E1E19EB7CDF}" type="pres">
      <dgm:prSet presAssocID="{960DD3F4-08B5-4717-B21F-9D7ADE4F9398}" presName="Child2" presStyleLbl="revTx" presStyleIdx="1" presStyleCnt="4">
        <dgm:presLayoutVars>
          <dgm:chMax val="0"/>
          <dgm:chPref val="0"/>
          <dgm:bulletEnabled val="1"/>
        </dgm:presLayoutVars>
      </dgm:prSet>
      <dgm:spPr>
        <a:prstGeom prst="rect">
          <a:avLst/>
        </a:prstGeom>
      </dgm:spPr>
      <dgm:t>
        <a:bodyPr/>
        <a:lstStyle/>
        <a:p>
          <a:endParaRPr lang="en-US"/>
        </a:p>
      </dgm:t>
    </dgm:pt>
    <dgm:pt modelId="{EA3FBB46-60CA-4DCD-B01B-F2EAC10C3D89}" type="pres">
      <dgm:prSet presAssocID="{C0C01B88-9CE1-468B-9CBF-591339763F40}" presName="Image3" presStyleCnt="0"/>
      <dgm:spPr/>
      <dgm:t>
        <a:bodyPr/>
        <a:lstStyle/>
        <a:p>
          <a:endParaRPr lang="en-US"/>
        </a:p>
      </dgm:t>
    </dgm:pt>
    <dgm:pt modelId="{07F3DE25-1642-45C2-B4F6-1F381AF4B3C9}" type="pres">
      <dgm:prSet presAssocID="{C0C01B88-9CE1-468B-9CBF-591339763F40}" presName="Image" presStyleLbl="fgImgPlace1" presStyleIdx="2" presStyleCnt="4" custFlipVert="0" custFlipHor="1" custLinFactNeighborX="8957" custLinFactNeighborY="-44004"/>
      <dgm:spPr>
        <a:xfrm>
          <a:off x="1516136" y="3106888"/>
          <a:ext cx="1070800" cy="1070576"/>
        </a:xfrm>
        <a:prstGeom prst="ellipse">
          <a:avLst/>
        </a:prstGeom>
        <a:blipFill dpi="0" rotWithShape="1">
          <a:blip xmlns:r="http://schemas.openxmlformats.org/officeDocument/2006/relationships" r:embed="rId3"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Closeup of hand plugging cables into computer" title="Sample Picture"/>
        </a:ext>
      </dgm:extLst>
    </dgm:pt>
    <dgm:pt modelId="{24DAAE03-8AA3-4374-B236-819FD4BAD3C8}" type="pres">
      <dgm:prSet presAssocID="{C0C01B88-9CE1-468B-9CBF-591339763F40}" presName="Child3" presStyleLbl="revTx" presStyleIdx="2" presStyleCnt="4">
        <dgm:presLayoutVars>
          <dgm:chMax val="0"/>
          <dgm:chPref val="0"/>
          <dgm:bulletEnabled val="1"/>
        </dgm:presLayoutVars>
      </dgm:prSet>
      <dgm:spPr>
        <a:prstGeom prst="rect">
          <a:avLst/>
        </a:prstGeom>
      </dgm:spPr>
      <dgm:t>
        <a:bodyPr/>
        <a:lstStyle/>
        <a:p>
          <a:endParaRPr lang="en-US"/>
        </a:p>
      </dgm:t>
    </dgm:pt>
    <dgm:pt modelId="{372EC7E2-032F-493E-9422-3E6BBF84C804}" type="pres">
      <dgm:prSet presAssocID="{2047DE55-99B8-4790-89E2-F50A652A554B}" presName="Image4" presStyleCnt="0"/>
      <dgm:spPr/>
      <dgm:t>
        <a:bodyPr/>
        <a:lstStyle/>
        <a:p>
          <a:endParaRPr lang="en-US"/>
        </a:p>
      </dgm:t>
    </dgm:pt>
    <dgm:pt modelId="{37E17C6F-ED68-448D-88C1-BFA2E9B6DD18}" type="pres">
      <dgm:prSet presAssocID="{2047DE55-99B8-4790-89E2-F50A652A554B}" presName="Image" presStyleLbl="fgImgPlace1" presStyleIdx="3" presStyleCnt="4" custFlipVert="0" custFlipHor="1" custLinFactX="-42734" custLinFactNeighborX="-100000" custLinFactNeighborY="-27630"/>
      <dgm:spPr>
        <a:xfrm>
          <a:off x="2302954" y="4138659"/>
          <a:ext cx="1070800" cy="1070576"/>
        </a:xfrm>
        <a:prstGeom prst="ellipse">
          <a:avLst/>
        </a:prstGeom>
        <a:blipFill dpi="0" rotWithShape="1">
          <a:blip xmlns:r="http://schemas.openxmlformats.org/officeDocument/2006/relationships" r:embed="rId4"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Closeup of hand holding pen and pointing to data in column chart" title="Sample Picture"/>
        </a:ext>
      </dgm:extLst>
    </dgm:pt>
    <dgm:pt modelId="{9658C117-7785-4D2C-B987-9EA97BF9F6B2}" type="pres">
      <dgm:prSet presAssocID="{2047DE55-99B8-4790-89E2-F50A652A554B}" presName="Child4" presStyleLbl="revTx" presStyleIdx="3" presStyleCnt="4" custFlipVert="0" custFlipHor="1">
        <dgm:presLayoutVars>
          <dgm:chMax val="0"/>
          <dgm:chPref val="0"/>
          <dgm:bulletEnabled val="1"/>
        </dgm:presLayoutVars>
      </dgm:prSet>
      <dgm:spPr>
        <a:prstGeom prst="rect">
          <a:avLst/>
        </a:prstGeom>
      </dgm:spPr>
      <dgm:t>
        <a:bodyPr/>
        <a:lstStyle/>
        <a:p>
          <a:endParaRPr lang="en-US"/>
        </a:p>
      </dgm:t>
    </dgm:pt>
  </dgm:ptLst>
  <dgm:cxnLst>
    <dgm:cxn modelId="{E8AECFF5-AFC7-48B7-8F9B-E1996905009B}" type="presOf" srcId="{960DD3F4-08B5-4717-B21F-9D7ADE4F9398}" destId="{63748CBD-72AB-475B-93BB-2E1E19EB7CDF}" srcOrd="0" destOrd="0" presId="urn:microsoft.com/office/officeart/2011/layout/RadialPictureList"/>
    <dgm:cxn modelId="{F0B079DC-9100-43CB-83F4-47AC9676D6D6}" srcId="{007470A2-B5D7-4887-B4FD-B6021A4D4CF7}" destId="{960DD3F4-08B5-4717-B21F-9D7ADE4F9398}" srcOrd="1" destOrd="0" parTransId="{839A0E79-83CF-4D81-910F-C4D38D5DC2A9}" sibTransId="{D3D2787D-6A77-4635-9E00-A1E2766D7996}"/>
    <dgm:cxn modelId="{721A35C3-DBEA-42F4-A54D-DFAAD999BF91}" srcId="{007470A2-B5D7-4887-B4FD-B6021A4D4CF7}" destId="{2047DE55-99B8-4790-89E2-F50A652A554B}" srcOrd="3" destOrd="0" parTransId="{C8D3E9CF-05DC-4FB6-BC89-86896EE18DEA}" sibTransId="{048493D6-4426-4618-8C32-1CBA84A9753C}"/>
    <dgm:cxn modelId="{C9BA68E3-0A22-4606-9735-C9F2389A7E58}" type="presOf" srcId="{D2FE3027-CD5C-42F2-91EB-86FAC3E4BE0B}" destId="{4E1806DE-992B-4280-BAAA-DE6487DCDC77}" srcOrd="0" destOrd="0" presId="urn:microsoft.com/office/officeart/2011/layout/RadialPictureList"/>
    <dgm:cxn modelId="{1619637C-0A05-4976-952F-926E808BC30D}" type="presOf" srcId="{007470A2-B5D7-4887-B4FD-B6021A4D4CF7}" destId="{05E59EE6-24A2-4651-996A-9AFB7B9FFC8F}" srcOrd="0" destOrd="0" presId="urn:microsoft.com/office/officeart/2011/layout/RadialPictureList"/>
    <dgm:cxn modelId="{A971AD42-BB12-4E5C-BD90-DB7621320F5D}" srcId="{E16905CA-DEF8-4D11-8E8E-35415FE5B980}" destId="{007470A2-B5D7-4887-B4FD-B6021A4D4CF7}" srcOrd="0" destOrd="0" parTransId="{C7FB72E2-A81D-4936-94C5-846F95D01B10}" sibTransId="{36A13DC7-7A59-4D72-A36F-54543C02182F}"/>
    <dgm:cxn modelId="{CBBF171F-7293-47E3-A8A5-56B8962F617A}" type="presOf" srcId="{C0C01B88-9CE1-468B-9CBF-591339763F40}" destId="{24DAAE03-8AA3-4374-B236-819FD4BAD3C8}" srcOrd="0" destOrd="0" presId="urn:microsoft.com/office/officeart/2011/layout/RadialPictureList"/>
    <dgm:cxn modelId="{4AE3C9F7-2555-49EA-8C9F-BCD84B38810B}" type="presOf" srcId="{E16905CA-DEF8-4D11-8E8E-35415FE5B980}" destId="{BCBA671E-8B0E-47E3-B726-8B2B073B000E}" srcOrd="0" destOrd="0" presId="urn:microsoft.com/office/officeart/2011/layout/RadialPictureList"/>
    <dgm:cxn modelId="{8D5FD78A-BE31-4FDE-A461-DA8AB34B38C6}" srcId="{007470A2-B5D7-4887-B4FD-B6021A4D4CF7}" destId="{C0C01B88-9CE1-468B-9CBF-591339763F40}" srcOrd="2" destOrd="0" parTransId="{DFE94F7E-D535-430A-8BB1-49AC9838F4B9}" sibTransId="{E322421D-E49C-4213-8E54-92B0A3C2AA0D}"/>
    <dgm:cxn modelId="{F27B81EE-ADB9-4142-A392-4DC7F768FC8F}" type="presOf" srcId="{2047DE55-99B8-4790-89E2-F50A652A554B}" destId="{9658C117-7785-4D2C-B987-9EA97BF9F6B2}" srcOrd="0" destOrd="0" presId="urn:microsoft.com/office/officeart/2011/layout/RadialPictureList"/>
    <dgm:cxn modelId="{2F708DD1-31DA-40F2-8F61-60D64D9DED0E}" srcId="{007470A2-B5D7-4887-B4FD-B6021A4D4CF7}" destId="{D2FE3027-CD5C-42F2-91EB-86FAC3E4BE0B}" srcOrd="0" destOrd="0" parTransId="{D970ABB7-5E37-4C46-AB28-EAAE4C62AF1F}" sibTransId="{3BD032F4-74D8-4DF5-A3F7-BE4B5F10D5BF}"/>
    <dgm:cxn modelId="{B865B3C9-6A56-4A7C-BADC-4F8B1E2BD11B}" type="presParOf" srcId="{BCBA671E-8B0E-47E3-B726-8B2B073B000E}" destId="{05E59EE6-24A2-4651-996A-9AFB7B9FFC8F}" srcOrd="0" destOrd="0" presId="urn:microsoft.com/office/officeart/2011/layout/RadialPictureList"/>
    <dgm:cxn modelId="{18CD5E5A-DED2-4FE9-B0C3-1AD27ACB917F}" type="presParOf" srcId="{BCBA671E-8B0E-47E3-B726-8B2B073B000E}" destId="{1EA0B330-A62A-423B-9436-56354426AF14}" srcOrd="1" destOrd="0" presId="urn:microsoft.com/office/officeart/2011/layout/RadialPictureList"/>
    <dgm:cxn modelId="{64565ECA-FEAE-42CF-A3C8-4CEF8AF30405}" type="presParOf" srcId="{BCBA671E-8B0E-47E3-B726-8B2B073B000E}" destId="{A641F8A4-CF11-4116-B4E6-8425449904ED}" srcOrd="2" destOrd="0" presId="urn:microsoft.com/office/officeart/2011/layout/RadialPictureList"/>
    <dgm:cxn modelId="{3641A31B-4588-4803-8686-847A93BA0561}" type="presParOf" srcId="{BCBA671E-8B0E-47E3-B726-8B2B073B000E}" destId="{4E1806DE-992B-4280-BAAA-DE6487DCDC77}" srcOrd="3" destOrd="0" presId="urn:microsoft.com/office/officeart/2011/layout/RadialPictureList"/>
    <dgm:cxn modelId="{B2EA014D-EF8A-4CCE-94F7-DA6DE881F0C8}" type="presParOf" srcId="{BCBA671E-8B0E-47E3-B726-8B2B073B000E}" destId="{9429B47F-46AD-4053-B6EC-4D08117EF235}" srcOrd="4" destOrd="0" presId="urn:microsoft.com/office/officeart/2011/layout/RadialPictureList"/>
    <dgm:cxn modelId="{CAC7C831-C07C-479A-BF0E-DF7FE34F4ECA}" type="presParOf" srcId="{9429B47F-46AD-4053-B6EC-4D08117EF235}" destId="{7ACA9D6E-B4F2-44F7-ADFA-C71D9AD1611D}" srcOrd="0" destOrd="0" presId="urn:microsoft.com/office/officeart/2011/layout/RadialPictureList"/>
    <dgm:cxn modelId="{33D8371E-C891-4E5C-9111-60589699E1AB}" type="presParOf" srcId="{BCBA671E-8B0E-47E3-B726-8B2B073B000E}" destId="{63748CBD-72AB-475B-93BB-2E1E19EB7CDF}" srcOrd="5" destOrd="0" presId="urn:microsoft.com/office/officeart/2011/layout/RadialPictureList"/>
    <dgm:cxn modelId="{84134187-5492-40F3-82A1-8BE9E372CCED}" type="presParOf" srcId="{BCBA671E-8B0E-47E3-B726-8B2B073B000E}" destId="{EA3FBB46-60CA-4DCD-B01B-F2EAC10C3D89}" srcOrd="6" destOrd="0" presId="urn:microsoft.com/office/officeart/2011/layout/RadialPictureList"/>
    <dgm:cxn modelId="{A362D87C-16F4-46B2-9EE4-BE37A6128538}" type="presParOf" srcId="{EA3FBB46-60CA-4DCD-B01B-F2EAC10C3D89}" destId="{07F3DE25-1642-45C2-B4F6-1F381AF4B3C9}" srcOrd="0" destOrd="0" presId="urn:microsoft.com/office/officeart/2011/layout/RadialPictureList"/>
    <dgm:cxn modelId="{48A3D27D-1CE8-4275-AC59-5F01A765093F}" type="presParOf" srcId="{BCBA671E-8B0E-47E3-B726-8B2B073B000E}" destId="{24DAAE03-8AA3-4374-B236-819FD4BAD3C8}" srcOrd="7" destOrd="0" presId="urn:microsoft.com/office/officeart/2011/layout/RadialPictureList"/>
    <dgm:cxn modelId="{CC1E8DA5-EE9C-4449-B7E5-7A7DA6696629}" type="presParOf" srcId="{BCBA671E-8B0E-47E3-B726-8B2B073B000E}" destId="{372EC7E2-032F-493E-9422-3E6BBF84C804}" srcOrd="8" destOrd="0" presId="urn:microsoft.com/office/officeart/2011/layout/RadialPictureList"/>
    <dgm:cxn modelId="{94E8CB31-7E0B-46FD-A132-2A331555F60E}" type="presParOf" srcId="{372EC7E2-032F-493E-9422-3E6BBF84C804}" destId="{37E17C6F-ED68-448D-88C1-BFA2E9B6DD18}" srcOrd="0" destOrd="0" presId="urn:microsoft.com/office/officeart/2011/layout/RadialPictureList"/>
    <dgm:cxn modelId="{B9CEB26C-E442-4548-AD7D-9413DEAB2A1F}" type="presParOf" srcId="{BCBA671E-8B0E-47E3-B726-8B2B073B000E}" destId="{9658C117-7785-4D2C-B987-9EA97BF9F6B2}" srcOrd="9" destOrd="0" presId="urn:microsoft.com/office/officeart/2011/layout/RadialPictureList"/>
  </dgm:cxnLst>
  <dgm:bg>
    <a:noFill/>
    <a:effectLst>
      <a:outerShdw blurRad="50800" dist="50800" dir="5400000" algn="ctr" rotWithShape="0">
        <a:srgbClr val="000000">
          <a:alpha val="0"/>
        </a:srgbClr>
      </a:outerShdw>
    </a:effectLst>
  </dgm:bg>
  <dgm:whole>
    <a:ln>
      <a:noFill/>
    </a:ln>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E16905CA-DEF8-4D11-8E8E-35415FE5B980}" type="doc">
      <dgm:prSet loTypeId="urn:microsoft.com/office/officeart/2011/layout/RadialPictureList" loCatId="officeonline" qsTypeId="urn:microsoft.com/office/officeart/2005/8/quickstyle/simple4" qsCatId="simple" csTypeId="urn:microsoft.com/office/officeart/2005/8/colors/accent0_2" csCatId="mainScheme" phldr="1"/>
      <dgm:spPr/>
      <dgm:t>
        <a:bodyPr/>
        <a:lstStyle/>
        <a:p>
          <a:endParaRPr lang="en-US"/>
        </a:p>
      </dgm:t>
    </dgm:pt>
    <dgm:pt modelId="{007470A2-B5D7-4887-B4FD-B6021A4D4CF7}">
      <dgm:prSet phldrT="[Text]" custT="1"/>
      <dgm:spPr>
        <a:xfrm>
          <a:off x="2838648" y="1919894"/>
          <a:ext cx="1998436" cy="1998257"/>
        </a:xfrm>
      </dgm:spPr>
      <dgm:t>
        <a:bodyPr/>
        <a:lstStyle/>
        <a:p>
          <a:r>
            <a:rPr lang="en-US" sz="2800" dirty="0" smtClean="0">
              <a:latin typeface="Century Gothic"/>
              <a:ea typeface="+mn-ea"/>
              <a:cs typeface="+mn-cs"/>
            </a:rPr>
            <a:t>Future  Process</a:t>
          </a:r>
          <a:endParaRPr lang="en-US" sz="2800" dirty="0">
            <a:latin typeface="Century Gothic"/>
            <a:ea typeface="+mn-ea"/>
            <a:cs typeface="+mn-cs"/>
          </a:endParaRPr>
        </a:p>
      </dgm:t>
    </dgm:pt>
    <dgm:pt modelId="{C7FB72E2-A81D-4936-94C5-846F95D01B10}" type="parTrans" cxnId="{A971AD42-BB12-4E5C-BD90-DB7621320F5D}">
      <dgm:prSet/>
      <dgm:spPr/>
      <dgm:t>
        <a:bodyPr/>
        <a:lstStyle/>
        <a:p>
          <a:endParaRPr lang="en-US"/>
        </a:p>
      </dgm:t>
    </dgm:pt>
    <dgm:pt modelId="{36A13DC7-7A59-4D72-A36F-54543C02182F}" type="sibTrans" cxnId="{A971AD42-BB12-4E5C-BD90-DB7621320F5D}">
      <dgm:prSet/>
      <dgm:spPr/>
      <dgm:t>
        <a:bodyPr/>
        <a:lstStyle/>
        <a:p>
          <a:endParaRPr lang="en-US"/>
        </a:p>
      </dgm:t>
    </dgm:pt>
    <dgm:pt modelId="{D2FE3027-CD5C-42F2-91EB-86FAC3E4BE0B}">
      <dgm:prSet phldrT="[Text]" custT="1"/>
      <dgm:spPr>
        <a:xfrm>
          <a:off x="787991" y="657572"/>
          <a:ext cx="1433405" cy="1036336"/>
        </a:xfrm>
      </dgm:spPr>
      <dgm:t>
        <a:bodyPr/>
        <a:lstStyle/>
        <a:p>
          <a:r>
            <a:rPr lang="en-US" sz="1400" dirty="0" smtClean="0">
              <a:latin typeface="Century Gothic"/>
              <a:ea typeface="+mn-ea"/>
              <a:cs typeface="+mn-cs"/>
            </a:rPr>
            <a:t>Contractor vets candidates for education, work experience, background checks</a:t>
          </a:r>
          <a:endParaRPr lang="en-US" sz="1400" dirty="0">
            <a:latin typeface="Century Gothic"/>
            <a:ea typeface="+mn-ea"/>
            <a:cs typeface="+mn-cs"/>
          </a:endParaRPr>
        </a:p>
      </dgm:t>
    </dgm:pt>
    <dgm:pt modelId="{D970ABB7-5E37-4C46-AB28-EAAE4C62AF1F}" type="parTrans" cxnId="{2F708DD1-31DA-40F2-8F61-60D64D9DED0E}">
      <dgm:prSet/>
      <dgm:spPr/>
      <dgm:t>
        <a:bodyPr/>
        <a:lstStyle/>
        <a:p>
          <a:endParaRPr lang="en-US"/>
        </a:p>
      </dgm:t>
    </dgm:pt>
    <dgm:pt modelId="{3BD032F4-74D8-4DF5-A3F7-BE4B5F10D5BF}" type="sibTrans" cxnId="{2F708DD1-31DA-40F2-8F61-60D64D9DED0E}">
      <dgm:prSet/>
      <dgm:spPr/>
      <dgm:t>
        <a:bodyPr/>
        <a:lstStyle/>
        <a:p>
          <a:endParaRPr lang="en-US"/>
        </a:p>
      </dgm:t>
    </dgm:pt>
    <dgm:pt modelId="{960DD3F4-08B5-4717-B21F-9D7ADE4F9398}">
      <dgm:prSet phldrT="[Text]" custT="1"/>
      <dgm:spPr>
        <a:xfrm>
          <a:off x="0" y="1659669"/>
          <a:ext cx="1433405" cy="1036336"/>
        </a:xfrm>
      </dgm:spPr>
      <dgm:t>
        <a:bodyPr/>
        <a:lstStyle/>
        <a:p>
          <a:r>
            <a:rPr lang="en-US" sz="1400" dirty="0" smtClean="0">
              <a:latin typeface="Century Gothic"/>
              <a:ea typeface="+mn-ea"/>
              <a:cs typeface="+mn-cs"/>
            </a:rPr>
            <a:t>SOW transmitted to Contractor for best resource at the best price</a:t>
          </a:r>
          <a:endParaRPr lang="en-US" sz="1600" dirty="0">
            <a:latin typeface="Century Gothic"/>
            <a:ea typeface="+mn-ea"/>
            <a:cs typeface="+mn-cs"/>
          </a:endParaRPr>
        </a:p>
      </dgm:t>
    </dgm:pt>
    <dgm:pt modelId="{839A0E79-83CF-4D81-910F-C4D38D5DC2A9}" type="parTrans" cxnId="{F0B079DC-9100-43CB-83F4-47AC9676D6D6}">
      <dgm:prSet/>
      <dgm:spPr/>
      <dgm:t>
        <a:bodyPr/>
        <a:lstStyle/>
        <a:p>
          <a:endParaRPr lang="en-US"/>
        </a:p>
      </dgm:t>
    </dgm:pt>
    <dgm:pt modelId="{D3D2787D-6A77-4635-9E00-A1E2766D7996}" type="sibTrans" cxnId="{F0B079DC-9100-43CB-83F4-47AC9676D6D6}">
      <dgm:prSet/>
      <dgm:spPr/>
      <dgm:t>
        <a:bodyPr/>
        <a:lstStyle/>
        <a:p>
          <a:endParaRPr lang="en-US"/>
        </a:p>
      </dgm:t>
    </dgm:pt>
    <dgm:pt modelId="{C0C01B88-9CE1-468B-9CBF-591339763F40}">
      <dgm:prSet phldrT="[Text]" custT="1"/>
      <dgm:spPr>
        <a:xfrm>
          <a:off x="0" y="3124236"/>
          <a:ext cx="1433405" cy="1036336"/>
        </a:xfrm>
      </dgm:spPr>
      <dgm:t>
        <a:bodyPr/>
        <a:lstStyle/>
        <a:p>
          <a:r>
            <a:rPr lang="en-US" sz="1400" dirty="0" smtClean="0">
              <a:latin typeface="Century Gothic"/>
              <a:ea typeface="+mn-ea"/>
              <a:cs typeface="+mn-cs"/>
            </a:rPr>
            <a:t>Agency Approvals of SOW via VMS system</a:t>
          </a:r>
          <a:endParaRPr lang="en-US" sz="1600" dirty="0">
            <a:latin typeface="Century Gothic"/>
            <a:ea typeface="+mn-ea"/>
            <a:cs typeface="+mn-cs"/>
          </a:endParaRPr>
        </a:p>
      </dgm:t>
    </dgm:pt>
    <dgm:pt modelId="{DFE94F7E-D535-430A-8BB1-49AC9838F4B9}" type="parTrans" cxnId="{8D5FD78A-BE31-4FDE-A461-DA8AB34B38C6}">
      <dgm:prSet/>
      <dgm:spPr/>
      <dgm:t>
        <a:bodyPr/>
        <a:lstStyle/>
        <a:p>
          <a:endParaRPr lang="en-US"/>
        </a:p>
      </dgm:t>
    </dgm:pt>
    <dgm:pt modelId="{E322421D-E49C-4213-8E54-92B0A3C2AA0D}" type="sibTrans" cxnId="{8D5FD78A-BE31-4FDE-A461-DA8AB34B38C6}">
      <dgm:prSet/>
      <dgm:spPr/>
      <dgm:t>
        <a:bodyPr/>
        <a:lstStyle/>
        <a:p>
          <a:endParaRPr lang="en-US"/>
        </a:p>
      </dgm:t>
    </dgm:pt>
    <dgm:pt modelId="{2047DE55-99B8-4790-89E2-F50A652A554B}">
      <dgm:prSet phldrT="[Text]" custT="1"/>
      <dgm:spPr>
        <a:xfrm>
          <a:off x="787991" y="4160573"/>
          <a:ext cx="1433405" cy="1036336"/>
        </a:xfrm>
      </dgm:spPr>
      <dgm:t>
        <a:bodyPr/>
        <a:lstStyle/>
        <a:p>
          <a:r>
            <a:rPr lang="en-US" sz="1400" dirty="0" smtClean="0">
              <a:latin typeface="Century Gothic"/>
              <a:ea typeface="+mn-ea"/>
              <a:cs typeface="+mn-cs"/>
            </a:rPr>
            <a:t>Agency submits SOW via VMS system</a:t>
          </a:r>
          <a:endParaRPr lang="en-US" sz="2400" dirty="0">
            <a:latin typeface="Century Gothic"/>
            <a:ea typeface="+mn-ea"/>
            <a:cs typeface="+mn-cs"/>
          </a:endParaRPr>
        </a:p>
      </dgm:t>
    </dgm:pt>
    <dgm:pt modelId="{C8D3E9CF-05DC-4FB6-BC89-86896EE18DEA}" type="parTrans" cxnId="{721A35C3-DBEA-42F4-A54D-DFAAD999BF91}">
      <dgm:prSet/>
      <dgm:spPr/>
      <dgm:t>
        <a:bodyPr/>
        <a:lstStyle/>
        <a:p>
          <a:endParaRPr lang="en-US"/>
        </a:p>
      </dgm:t>
    </dgm:pt>
    <dgm:pt modelId="{048493D6-4426-4618-8C32-1CBA84A9753C}" type="sibTrans" cxnId="{721A35C3-DBEA-42F4-A54D-DFAAD999BF91}">
      <dgm:prSet/>
      <dgm:spPr/>
      <dgm:t>
        <a:bodyPr/>
        <a:lstStyle/>
        <a:p>
          <a:endParaRPr lang="en-US"/>
        </a:p>
      </dgm:t>
    </dgm:pt>
    <dgm:pt modelId="{BCBA671E-8B0E-47E3-B726-8B2B073B000E}" type="pres">
      <dgm:prSet presAssocID="{E16905CA-DEF8-4D11-8E8E-35415FE5B980}" presName="Name0" presStyleCnt="0">
        <dgm:presLayoutVars>
          <dgm:chMax val="1"/>
          <dgm:chPref val="1"/>
          <dgm:dir val="rev"/>
          <dgm:resizeHandles/>
        </dgm:presLayoutVars>
      </dgm:prSet>
      <dgm:spPr/>
      <dgm:t>
        <a:bodyPr/>
        <a:lstStyle/>
        <a:p>
          <a:endParaRPr lang="en-US"/>
        </a:p>
      </dgm:t>
    </dgm:pt>
    <dgm:pt modelId="{05E59EE6-24A2-4651-996A-9AFB7B9FFC8F}" type="pres">
      <dgm:prSet presAssocID="{007470A2-B5D7-4887-B4FD-B6021A4D4CF7}" presName="Parent" presStyleLbl="node1" presStyleIdx="0" presStyleCnt="2">
        <dgm:presLayoutVars>
          <dgm:chMax val="4"/>
          <dgm:chPref val="3"/>
        </dgm:presLayoutVars>
      </dgm:prSet>
      <dgm:spPr>
        <a:prstGeom prst="ellipse">
          <a:avLst/>
        </a:prstGeom>
      </dgm:spPr>
      <dgm:t>
        <a:bodyPr/>
        <a:lstStyle/>
        <a:p>
          <a:endParaRPr lang="en-US"/>
        </a:p>
      </dgm:t>
    </dgm:pt>
    <dgm:pt modelId="{1EA0B330-A62A-423B-9436-56354426AF14}" type="pres">
      <dgm:prSet presAssocID="{D2FE3027-CD5C-42F2-91EB-86FAC3E4BE0B}" presName="Accent" presStyleLbl="node1" presStyleIdx="1" presStyleCnt="2"/>
      <dgm:spPr>
        <a:xfrm rot="10800000">
          <a:off x="1839429" y="808686"/>
          <a:ext cx="4027970" cy="4198761"/>
        </a:xfrm>
        <a:prstGeom prst="blockArc">
          <a:avLst>
            <a:gd name="adj1" fmla="val 16509444"/>
            <a:gd name="adj2" fmla="val 5088054"/>
            <a:gd name="adj3" fmla="val 5240"/>
          </a:avLst>
        </a:prstGeom>
      </dgm:spPr>
      <dgm:t>
        <a:bodyPr/>
        <a:lstStyle/>
        <a:p>
          <a:endParaRPr lang="en-US"/>
        </a:p>
      </dgm:t>
    </dgm:pt>
    <dgm:pt modelId="{A641F8A4-CF11-4116-B4E6-8425449904ED}" type="pres">
      <dgm:prSet presAssocID="{D2FE3027-CD5C-42F2-91EB-86FAC3E4BE0B}" presName="Image1" presStyleLbl="fgImgPlace1" presStyleIdx="0" presStyleCnt="4"/>
      <dgm:spPr>
        <a:xfrm>
          <a:off x="2302954" y="643876"/>
          <a:ext cx="1070800" cy="1070576"/>
        </a:xfrm>
        <a:prstGeom prst="ellipse">
          <a:avLst/>
        </a:prstGeom>
        <a:blipFill dpi="0" rotWithShape="1">
          <a:blip xmlns:r="http://schemas.openxmlformats.org/officeDocument/2006/relationships" r:embed="rId1"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Closeup of hand holding pencil and sketching" title="Sample Picture"/>
        </a:ext>
      </dgm:extLst>
    </dgm:pt>
    <dgm:pt modelId="{4E1806DE-992B-4280-BAAA-DE6487DCDC77}" type="pres">
      <dgm:prSet presAssocID="{D2FE3027-CD5C-42F2-91EB-86FAC3E4BE0B}" presName="Child1" presStyleLbl="revTx" presStyleIdx="0" presStyleCnt="4">
        <dgm:presLayoutVars>
          <dgm:chMax val="0"/>
          <dgm:chPref val="0"/>
          <dgm:bulletEnabled val="1"/>
        </dgm:presLayoutVars>
      </dgm:prSet>
      <dgm:spPr>
        <a:prstGeom prst="rect">
          <a:avLst/>
        </a:prstGeom>
      </dgm:spPr>
      <dgm:t>
        <a:bodyPr/>
        <a:lstStyle/>
        <a:p>
          <a:endParaRPr lang="en-US"/>
        </a:p>
      </dgm:t>
    </dgm:pt>
    <dgm:pt modelId="{9429B47F-46AD-4053-B6EC-4D08117EF235}" type="pres">
      <dgm:prSet presAssocID="{960DD3F4-08B5-4717-B21F-9D7ADE4F9398}" presName="Image2" presStyleCnt="0"/>
      <dgm:spPr/>
      <dgm:t>
        <a:bodyPr/>
        <a:lstStyle/>
        <a:p>
          <a:endParaRPr lang="en-US"/>
        </a:p>
      </dgm:t>
    </dgm:pt>
    <dgm:pt modelId="{7ACA9D6E-B4F2-44F7-ADFA-C71D9AD1611D}" type="pres">
      <dgm:prSet presAssocID="{960DD3F4-08B5-4717-B21F-9D7ADE4F9398}" presName="Image" presStyleLbl="fgImgPlace1" presStyleIdx="1" presStyleCnt="4"/>
      <dgm:spPr>
        <a:xfrm>
          <a:off x="1512028" y="1640951"/>
          <a:ext cx="1070800" cy="1070576"/>
        </a:xfrm>
        <a:prstGeom prst="ellipse">
          <a:avLst/>
        </a:prstGeom>
        <a:blipFill dpi="0" rotWithShape="1">
          <a:blip xmlns:r="http://schemas.openxmlformats.org/officeDocument/2006/relationships" r:embed="rId2"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Closeup of hands holding magnifier and pen" title="Sample Picture"/>
        </a:ext>
      </dgm:extLst>
    </dgm:pt>
    <dgm:pt modelId="{63748CBD-72AB-475B-93BB-2E1E19EB7CDF}" type="pres">
      <dgm:prSet presAssocID="{960DD3F4-08B5-4717-B21F-9D7ADE4F9398}" presName="Child2" presStyleLbl="revTx" presStyleIdx="1" presStyleCnt="4">
        <dgm:presLayoutVars>
          <dgm:chMax val="0"/>
          <dgm:chPref val="0"/>
          <dgm:bulletEnabled val="1"/>
        </dgm:presLayoutVars>
      </dgm:prSet>
      <dgm:spPr>
        <a:prstGeom prst="rect">
          <a:avLst/>
        </a:prstGeom>
      </dgm:spPr>
      <dgm:t>
        <a:bodyPr/>
        <a:lstStyle/>
        <a:p>
          <a:endParaRPr lang="en-US"/>
        </a:p>
      </dgm:t>
    </dgm:pt>
    <dgm:pt modelId="{EA3FBB46-60CA-4DCD-B01B-F2EAC10C3D89}" type="pres">
      <dgm:prSet presAssocID="{C0C01B88-9CE1-468B-9CBF-591339763F40}" presName="Image3" presStyleCnt="0"/>
      <dgm:spPr/>
      <dgm:t>
        <a:bodyPr/>
        <a:lstStyle/>
        <a:p>
          <a:endParaRPr lang="en-US"/>
        </a:p>
      </dgm:t>
    </dgm:pt>
    <dgm:pt modelId="{07F3DE25-1642-45C2-B4F6-1F381AF4B3C9}" type="pres">
      <dgm:prSet presAssocID="{C0C01B88-9CE1-468B-9CBF-591339763F40}" presName="Image" presStyleLbl="fgImgPlace1" presStyleIdx="2" presStyleCnt="4"/>
      <dgm:spPr>
        <a:xfrm>
          <a:off x="1516136" y="3106888"/>
          <a:ext cx="1070800" cy="1070576"/>
        </a:xfrm>
        <a:prstGeom prst="ellipse">
          <a:avLst/>
        </a:prstGeom>
        <a:blipFill dpi="0" rotWithShape="1">
          <a:blip xmlns:r="http://schemas.openxmlformats.org/officeDocument/2006/relationships" r:embed="rId3"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Closeup of hand plugging cables into computer" title="Sample Picture"/>
        </a:ext>
      </dgm:extLst>
    </dgm:pt>
    <dgm:pt modelId="{24DAAE03-8AA3-4374-B236-819FD4BAD3C8}" type="pres">
      <dgm:prSet presAssocID="{C0C01B88-9CE1-468B-9CBF-591339763F40}" presName="Child3" presStyleLbl="revTx" presStyleIdx="2" presStyleCnt="4">
        <dgm:presLayoutVars>
          <dgm:chMax val="0"/>
          <dgm:chPref val="0"/>
          <dgm:bulletEnabled val="1"/>
        </dgm:presLayoutVars>
      </dgm:prSet>
      <dgm:spPr>
        <a:prstGeom prst="rect">
          <a:avLst/>
        </a:prstGeom>
      </dgm:spPr>
      <dgm:t>
        <a:bodyPr/>
        <a:lstStyle/>
        <a:p>
          <a:endParaRPr lang="en-US"/>
        </a:p>
      </dgm:t>
    </dgm:pt>
    <dgm:pt modelId="{372EC7E2-032F-493E-9422-3E6BBF84C804}" type="pres">
      <dgm:prSet presAssocID="{2047DE55-99B8-4790-89E2-F50A652A554B}" presName="Image4" presStyleCnt="0"/>
      <dgm:spPr/>
      <dgm:t>
        <a:bodyPr/>
        <a:lstStyle/>
        <a:p>
          <a:endParaRPr lang="en-US"/>
        </a:p>
      </dgm:t>
    </dgm:pt>
    <dgm:pt modelId="{37E17C6F-ED68-448D-88C1-BFA2E9B6DD18}" type="pres">
      <dgm:prSet presAssocID="{2047DE55-99B8-4790-89E2-F50A652A554B}" presName="Image" presStyleLbl="fgImgPlace1" presStyleIdx="3" presStyleCnt="4"/>
      <dgm:spPr>
        <a:xfrm>
          <a:off x="2302954" y="4138659"/>
          <a:ext cx="1070800" cy="1070576"/>
        </a:xfrm>
        <a:prstGeom prst="ellipse">
          <a:avLst/>
        </a:prstGeom>
        <a:blipFill dpi="0" rotWithShape="1">
          <a:blip xmlns:r="http://schemas.openxmlformats.org/officeDocument/2006/relationships" r:embed="rId4"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Closeup of hand holding pen and pointing to data in column chart" title="Sample Picture"/>
        </a:ext>
      </dgm:extLst>
    </dgm:pt>
    <dgm:pt modelId="{9658C117-7785-4D2C-B987-9EA97BF9F6B2}" type="pres">
      <dgm:prSet presAssocID="{2047DE55-99B8-4790-89E2-F50A652A554B}" presName="Child4" presStyleLbl="revTx" presStyleIdx="3" presStyleCnt="4">
        <dgm:presLayoutVars>
          <dgm:chMax val="0"/>
          <dgm:chPref val="0"/>
          <dgm:bulletEnabled val="1"/>
        </dgm:presLayoutVars>
      </dgm:prSet>
      <dgm:spPr>
        <a:prstGeom prst="rect">
          <a:avLst/>
        </a:prstGeom>
      </dgm:spPr>
      <dgm:t>
        <a:bodyPr/>
        <a:lstStyle/>
        <a:p>
          <a:endParaRPr lang="en-US"/>
        </a:p>
      </dgm:t>
    </dgm:pt>
  </dgm:ptLst>
  <dgm:cxnLst>
    <dgm:cxn modelId="{3C55ED40-E91D-4C4D-BC39-58C6BB151C5C}" type="presOf" srcId="{2047DE55-99B8-4790-89E2-F50A652A554B}" destId="{9658C117-7785-4D2C-B987-9EA97BF9F6B2}" srcOrd="0" destOrd="0" presId="urn:microsoft.com/office/officeart/2011/layout/RadialPictureList"/>
    <dgm:cxn modelId="{8B0FFD93-BC24-4B43-A757-3BA1F5299015}" type="presOf" srcId="{007470A2-B5D7-4887-B4FD-B6021A4D4CF7}" destId="{05E59EE6-24A2-4651-996A-9AFB7B9FFC8F}" srcOrd="0" destOrd="0" presId="urn:microsoft.com/office/officeart/2011/layout/RadialPictureList"/>
    <dgm:cxn modelId="{2B3981E0-DC62-4023-B8E3-C0BAF2276019}" type="presOf" srcId="{960DD3F4-08B5-4717-B21F-9D7ADE4F9398}" destId="{63748CBD-72AB-475B-93BB-2E1E19EB7CDF}" srcOrd="0" destOrd="0" presId="urn:microsoft.com/office/officeart/2011/layout/RadialPictureList"/>
    <dgm:cxn modelId="{A971AD42-BB12-4E5C-BD90-DB7621320F5D}" srcId="{E16905CA-DEF8-4D11-8E8E-35415FE5B980}" destId="{007470A2-B5D7-4887-B4FD-B6021A4D4CF7}" srcOrd="0" destOrd="0" parTransId="{C7FB72E2-A81D-4936-94C5-846F95D01B10}" sibTransId="{36A13DC7-7A59-4D72-A36F-54543C02182F}"/>
    <dgm:cxn modelId="{721A35C3-DBEA-42F4-A54D-DFAAD999BF91}" srcId="{007470A2-B5D7-4887-B4FD-B6021A4D4CF7}" destId="{2047DE55-99B8-4790-89E2-F50A652A554B}" srcOrd="3" destOrd="0" parTransId="{C8D3E9CF-05DC-4FB6-BC89-86896EE18DEA}" sibTransId="{048493D6-4426-4618-8C32-1CBA84A9753C}"/>
    <dgm:cxn modelId="{2091B56F-610E-4AA8-BB5E-F710DF92EF3A}" type="presOf" srcId="{E16905CA-DEF8-4D11-8E8E-35415FE5B980}" destId="{BCBA671E-8B0E-47E3-B726-8B2B073B000E}" srcOrd="0" destOrd="0" presId="urn:microsoft.com/office/officeart/2011/layout/RadialPictureList"/>
    <dgm:cxn modelId="{4B36D598-B1EF-4EEE-AE77-E7C49FA441FE}" type="presOf" srcId="{C0C01B88-9CE1-468B-9CBF-591339763F40}" destId="{24DAAE03-8AA3-4374-B236-819FD4BAD3C8}" srcOrd="0" destOrd="0" presId="urn:microsoft.com/office/officeart/2011/layout/RadialPictureList"/>
    <dgm:cxn modelId="{A8CA1856-1963-4FCB-807F-CFE047FAAE0B}" type="presOf" srcId="{D2FE3027-CD5C-42F2-91EB-86FAC3E4BE0B}" destId="{4E1806DE-992B-4280-BAAA-DE6487DCDC77}" srcOrd="0" destOrd="0" presId="urn:microsoft.com/office/officeart/2011/layout/RadialPictureList"/>
    <dgm:cxn modelId="{8D5FD78A-BE31-4FDE-A461-DA8AB34B38C6}" srcId="{007470A2-B5D7-4887-B4FD-B6021A4D4CF7}" destId="{C0C01B88-9CE1-468B-9CBF-591339763F40}" srcOrd="2" destOrd="0" parTransId="{DFE94F7E-D535-430A-8BB1-49AC9838F4B9}" sibTransId="{E322421D-E49C-4213-8E54-92B0A3C2AA0D}"/>
    <dgm:cxn modelId="{2F708DD1-31DA-40F2-8F61-60D64D9DED0E}" srcId="{007470A2-B5D7-4887-B4FD-B6021A4D4CF7}" destId="{D2FE3027-CD5C-42F2-91EB-86FAC3E4BE0B}" srcOrd="0" destOrd="0" parTransId="{D970ABB7-5E37-4C46-AB28-EAAE4C62AF1F}" sibTransId="{3BD032F4-74D8-4DF5-A3F7-BE4B5F10D5BF}"/>
    <dgm:cxn modelId="{F0B079DC-9100-43CB-83F4-47AC9676D6D6}" srcId="{007470A2-B5D7-4887-B4FD-B6021A4D4CF7}" destId="{960DD3F4-08B5-4717-B21F-9D7ADE4F9398}" srcOrd="1" destOrd="0" parTransId="{839A0E79-83CF-4D81-910F-C4D38D5DC2A9}" sibTransId="{D3D2787D-6A77-4635-9E00-A1E2766D7996}"/>
    <dgm:cxn modelId="{17DFCE1A-5A3A-4D19-ABD8-B6F1C974A99D}" type="presParOf" srcId="{BCBA671E-8B0E-47E3-B726-8B2B073B000E}" destId="{05E59EE6-24A2-4651-996A-9AFB7B9FFC8F}" srcOrd="0" destOrd="0" presId="urn:microsoft.com/office/officeart/2011/layout/RadialPictureList"/>
    <dgm:cxn modelId="{D6E842A1-B26E-46FC-ABB9-535E48ECF636}" type="presParOf" srcId="{BCBA671E-8B0E-47E3-B726-8B2B073B000E}" destId="{1EA0B330-A62A-423B-9436-56354426AF14}" srcOrd="1" destOrd="0" presId="urn:microsoft.com/office/officeart/2011/layout/RadialPictureList"/>
    <dgm:cxn modelId="{A6F22204-3B39-4C07-8219-915197F99787}" type="presParOf" srcId="{BCBA671E-8B0E-47E3-B726-8B2B073B000E}" destId="{A641F8A4-CF11-4116-B4E6-8425449904ED}" srcOrd="2" destOrd="0" presId="urn:microsoft.com/office/officeart/2011/layout/RadialPictureList"/>
    <dgm:cxn modelId="{186D574E-19CA-4674-912A-2BBD096A2814}" type="presParOf" srcId="{BCBA671E-8B0E-47E3-B726-8B2B073B000E}" destId="{4E1806DE-992B-4280-BAAA-DE6487DCDC77}" srcOrd="3" destOrd="0" presId="urn:microsoft.com/office/officeart/2011/layout/RadialPictureList"/>
    <dgm:cxn modelId="{D69921A4-068C-4089-BF54-9E22127F022C}" type="presParOf" srcId="{BCBA671E-8B0E-47E3-B726-8B2B073B000E}" destId="{9429B47F-46AD-4053-B6EC-4D08117EF235}" srcOrd="4" destOrd="0" presId="urn:microsoft.com/office/officeart/2011/layout/RadialPictureList"/>
    <dgm:cxn modelId="{1CF55766-CE83-482B-8ED5-A682FA7CDFA9}" type="presParOf" srcId="{9429B47F-46AD-4053-B6EC-4D08117EF235}" destId="{7ACA9D6E-B4F2-44F7-ADFA-C71D9AD1611D}" srcOrd="0" destOrd="0" presId="urn:microsoft.com/office/officeart/2011/layout/RadialPictureList"/>
    <dgm:cxn modelId="{9270195E-BFB9-4508-BBBD-AFE62F71C7FA}" type="presParOf" srcId="{BCBA671E-8B0E-47E3-B726-8B2B073B000E}" destId="{63748CBD-72AB-475B-93BB-2E1E19EB7CDF}" srcOrd="5" destOrd="0" presId="urn:microsoft.com/office/officeart/2011/layout/RadialPictureList"/>
    <dgm:cxn modelId="{81D73C5E-353B-4C77-92D6-9C8EA1F7DED7}" type="presParOf" srcId="{BCBA671E-8B0E-47E3-B726-8B2B073B000E}" destId="{EA3FBB46-60CA-4DCD-B01B-F2EAC10C3D89}" srcOrd="6" destOrd="0" presId="urn:microsoft.com/office/officeart/2011/layout/RadialPictureList"/>
    <dgm:cxn modelId="{69863109-0356-4507-B2EF-C4E876164847}" type="presParOf" srcId="{EA3FBB46-60CA-4DCD-B01B-F2EAC10C3D89}" destId="{07F3DE25-1642-45C2-B4F6-1F381AF4B3C9}" srcOrd="0" destOrd="0" presId="urn:microsoft.com/office/officeart/2011/layout/RadialPictureList"/>
    <dgm:cxn modelId="{34507DD6-A88E-4175-BA70-009060DA498A}" type="presParOf" srcId="{BCBA671E-8B0E-47E3-B726-8B2B073B000E}" destId="{24DAAE03-8AA3-4374-B236-819FD4BAD3C8}" srcOrd="7" destOrd="0" presId="urn:microsoft.com/office/officeart/2011/layout/RadialPictureList"/>
    <dgm:cxn modelId="{A2447B4B-859C-4AE7-B549-5474ABC47B05}" type="presParOf" srcId="{BCBA671E-8B0E-47E3-B726-8B2B073B000E}" destId="{372EC7E2-032F-493E-9422-3E6BBF84C804}" srcOrd="8" destOrd="0" presId="urn:microsoft.com/office/officeart/2011/layout/RadialPictureList"/>
    <dgm:cxn modelId="{24C3D8C0-4A69-4614-A776-1A6F6E731A0B}" type="presParOf" srcId="{372EC7E2-032F-493E-9422-3E6BBF84C804}" destId="{37E17C6F-ED68-448D-88C1-BFA2E9B6DD18}" srcOrd="0" destOrd="0" presId="urn:microsoft.com/office/officeart/2011/layout/RadialPictureList"/>
    <dgm:cxn modelId="{57A8C939-585C-4370-987C-B401F610307D}" type="presParOf" srcId="{BCBA671E-8B0E-47E3-B726-8B2B073B000E}" destId="{9658C117-7785-4D2C-B987-9EA97BF9F6B2}" srcOrd="9" destOrd="0" presId="urn:microsoft.com/office/officeart/2011/layout/RadialPictureList"/>
  </dgm:cxnLst>
  <dgm:bg>
    <a:noFill/>
    <a:effectLst>
      <a:outerShdw blurRad="50800" dist="50800" dir="5400000" algn="ctr" rotWithShape="0">
        <a:srgbClr val="000000">
          <a:alpha val="0"/>
        </a:srgbClr>
      </a:outerShdw>
    </a:effectLst>
  </dgm:bg>
  <dgm:whole>
    <a:ln>
      <a:noFill/>
    </a:ln>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E16905CA-DEF8-4D11-8E8E-35415FE5B980}" type="doc">
      <dgm:prSet loTypeId="urn:microsoft.com/office/officeart/2011/layout/RadialPictureList" loCatId="officeonline" qsTypeId="urn:microsoft.com/office/officeart/2005/8/quickstyle/simple4" qsCatId="simple" csTypeId="urn:microsoft.com/office/officeart/2005/8/colors/accent0_2" csCatId="mainScheme" phldr="1"/>
      <dgm:spPr/>
      <dgm:t>
        <a:bodyPr/>
        <a:lstStyle/>
        <a:p>
          <a:endParaRPr lang="en-US"/>
        </a:p>
      </dgm:t>
    </dgm:pt>
    <dgm:pt modelId="{D2FE3027-CD5C-42F2-91EB-86FAC3E4BE0B}">
      <dgm:prSet phldrT="[Text]" custT="1"/>
      <dgm:spPr>
        <a:xfrm>
          <a:off x="787991" y="657572"/>
          <a:ext cx="1433405" cy="1036336"/>
        </a:xfrm>
      </dgm:spPr>
      <dgm:t>
        <a:bodyPr/>
        <a:lstStyle/>
        <a:p>
          <a:endParaRPr lang="en-US" sz="1200" dirty="0">
            <a:latin typeface="Century Gothic"/>
            <a:ea typeface="+mn-ea"/>
            <a:cs typeface="+mn-cs"/>
          </a:endParaRPr>
        </a:p>
      </dgm:t>
    </dgm:pt>
    <dgm:pt modelId="{D970ABB7-5E37-4C46-AB28-EAAE4C62AF1F}" type="parTrans" cxnId="{2F708DD1-31DA-40F2-8F61-60D64D9DED0E}">
      <dgm:prSet/>
      <dgm:spPr/>
      <dgm:t>
        <a:bodyPr/>
        <a:lstStyle/>
        <a:p>
          <a:endParaRPr lang="en-US"/>
        </a:p>
      </dgm:t>
    </dgm:pt>
    <dgm:pt modelId="{3BD032F4-74D8-4DF5-A3F7-BE4B5F10D5BF}" type="sibTrans" cxnId="{2F708DD1-31DA-40F2-8F61-60D64D9DED0E}">
      <dgm:prSet/>
      <dgm:spPr/>
      <dgm:t>
        <a:bodyPr/>
        <a:lstStyle/>
        <a:p>
          <a:endParaRPr lang="en-US"/>
        </a:p>
      </dgm:t>
    </dgm:pt>
    <dgm:pt modelId="{960DD3F4-08B5-4717-B21F-9D7ADE4F9398}">
      <dgm:prSet phldrT="[Text]" custT="1"/>
      <dgm:spPr>
        <a:xfrm>
          <a:off x="0" y="1659669"/>
          <a:ext cx="1433405" cy="1036336"/>
        </a:xfrm>
      </dgm:spPr>
      <dgm:t>
        <a:bodyPr/>
        <a:lstStyle/>
        <a:p>
          <a:endParaRPr lang="en-US" sz="1600" dirty="0">
            <a:latin typeface="Century Gothic"/>
            <a:ea typeface="+mn-ea"/>
            <a:cs typeface="+mn-cs"/>
          </a:endParaRPr>
        </a:p>
      </dgm:t>
    </dgm:pt>
    <dgm:pt modelId="{839A0E79-83CF-4D81-910F-C4D38D5DC2A9}" type="parTrans" cxnId="{F0B079DC-9100-43CB-83F4-47AC9676D6D6}">
      <dgm:prSet/>
      <dgm:spPr/>
      <dgm:t>
        <a:bodyPr/>
        <a:lstStyle/>
        <a:p>
          <a:endParaRPr lang="en-US"/>
        </a:p>
      </dgm:t>
    </dgm:pt>
    <dgm:pt modelId="{D3D2787D-6A77-4635-9E00-A1E2766D7996}" type="sibTrans" cxnId="{F0B079DC-9100-43CB-83F4-47AC9676D6D6}">
      <dgm:prSet/>
      <dgm:spPr/>
      <dgm:t>
        <a:bodyPr/>
        <a:lstStyle/>
        <a:p>
          <a:endParaRPr lang="en-US"/>
        </a:p>
      </dgm:t>
    </dgm:pt>
    <dgm:pt modelId="{C0C01B88-9CE1-468B-9CBF-591339763F40}">
      <dgm:prSet phldrT="[Text]" custT="1"/>
      <dgm:spPr>
        <a:xfrm>
          <a:off x="0" y="3124236"/>
          <a:ext cx="1433405" cy="1036336"/>
        </a:xfrm>
      </dgm:spPr>
      <dgm:t>
        <a:bodyPr/>
        <a:lstStyle/>
        <a:p>
          <a:endParaRPr lang="en-US" sz="1600" dirty="0">
            <a:latin typeface="Century Gothic"/>
            <a:ea typeface="+mn-ea"/>
            <a:cs typeface="+mn-cs"/>
          </a:endParaRPr>
        </a:p>
      </dgm:t>
    </dgm:pt>
    <dgm:pt modelId="{DFE94F7E-D535-430A-8BB1-49AC9838F4B9}" type="parTrans" cxnId="{8D5FD78A-BE31-4FDE-A461-DA8AB34B38C6}">
      <dgm:prSet/>
      <dgm:spPr/>
      <dgm:t>
        <a:bodyPr/>
        <a:lstStyle/>
        <a:p>
          <a:endParaRPr lang="en-US"/>
        </a:p>
      </dgm:t>
    </dgm:pt>
    <dgm:pt modelId="{E322421D-E49C-4213-8E54-92B0A3C2AA0D}" type="sibTrans" cxnId="{8D5FD78A-BE31-4FDE-A461-DA8AB34B38C6}">
      <dgm:prSet/>
      <dgm:spPr/>
      <dgm:t>
        <a:bodyPr/>
        <a:lstStyle/>
        <a:p>
          <a:endParaRPr lang="en-US"/>
        </a:p>
      </dgm:t>
    </dgm:pt>
    <dgm:pt modelId="{2047DE55-99B8-4790-89E2-F50A652A554B}">
      <dgm:prSet phldrT="[Text]" custT="1"/>
      <dgm:spPr>
        <a:xfrm>
          <a:off x="787991" y="4160573"/>
          <a:ext cx="1433405" cy="1036336"/>
        </a:xfrm>
      </dgm:spPr>
      <dgm:t>
        <a:bodyPr/>
        <a:lstStyle/>
        <a:p>
          <a:endParaRPr lang="en-US" sz="2400" dirty="0">
            <a:latin typeface="Century Gothic"/>
            <a:ea typeface="+mn-ea"/>
            <a:cs typeface="+mn-cs"/>
          </a:endParaRPr>
        </a:p>
      </dgm:t>
    </dgm:pt>
    <dgm:pt modelId="{C8D3E9CF-05DC-4FB6-BC89-86896EE18DEA}" type="parTrans" cxnId="{721A35C3-DBEA-42F4-A54D-DFAAD999BF91}">
      <dgm:prSet/>
      <dgm:spPr/>
      <dgm:t>
        <a:bodyPr/>
        <a:lstStyle/>
        <a:p>
          <a:endParaRPr lang="en-US"/>
        </a:p>
      </dgm:t>
    </dgm:pt>
    <dgm:pt modelId="{048493D6-4426-4618-8C32-1CBA84A9753C}" type="sibTrans" cxnId="{721A35C3-DBEA-42F4-A54D-DFAAD999BF91}">
      <dgm:prSet/>
      <dgm:spPr/>
      <dgm:t>
        <a:bodyPr/>
        <a:lstStyle/>
        <a:p>
          <a:endParaRPr lang="en-US"/>
        </a:p>
      </dgm:t>
    </dgm:pt>
    <dgm:pt modelId="{007470A2-B5D7-4887-B4FD-B6021A4D4CF7}">
      <dgm:prSet phldrT="[Text]" custT="1"/>
      <dgm:spPr>
        <a:xfrm>
          <a:off x="2838648" y="1919894"/>
          <a:ext cx="1998436" cy="1998257"/>
        </a:xfrm>
        <a:solidFill>
          <a:schemeClr val="bg2"/>
        </a:solidFill>
      </dgm:spPr>
      <dgm:t>
        <a:bodyPr/>
        <a:lstStyle/>
        <a:p>
          <a:endParaRPr lang="en-US" sz="2800" dirty="0">
            <a:latin typeface="Century Gothic"/>
            <a:ea typeface="+mn-ea"/>
            <a:cs typeface="+mn-cs"/>
          </a:endParaRPr>
        </a:p>
      </dgm:t>
    </dgm:pt>
    <dgm:pt modelId="{36A13DC7-7A59-4D72-A36F-54543C02182F}" type="sibTrans" cxnId="{A971AD42-BB12-4E5C-BD90-DB7621320F5D}">
      <dgm:prSet/>
      <dgm:spPr/>
      <dgm:t>
        <a:bodyPr/>
        <a:lstStyle/>
        <a:p>
          <a:endParaRPr lang="en-US"/>
        </a:p>
      </dgm:t>
    </dgm:pt>
    <dgm:pt modelId="{C7FB72E2-A81D-4936-94C5-846F95D01B10}" type="parTrans" cxnId="{A971AD42-BB12-4E5C-BD90-DB7621320F5D}">
      <dgm:prSet/>
      <dgm:spPr/>
      <dgm:t>
        <a:bodyPr/>
        <a:lstStyle/>
        <a:p>
          <a:endParaRPr lang="en-US"/>
        </a:p>
      </dgm:t>
    </dgm:pt>
    <dgm:pt modelId="{BCBA671E-8B0E-47E3-B726-8B2B073B000E}" type="pres">
      <dgm:prSet presAssocID="{E16905CA-DEF8-4D11-8E8E-35415FE5B980}" presName="Name0" presStyleCnt="0">
        <dgm:presLayoutVars>
          <dgm:chMax val="1"/>
          <dgm:chPref val="1"/>
          <dgm:dir val="rev"/>
          <dgm:resizeHandles/>
        </dgm:presLayoutVars>
      </dgm:prSet>
      <dgm:spPr/>
      <dgm:t>
        <a:bodyPr/>
        <a:lstStyle/>
        <a:p>
          <a:endParaRPr lang="en-US"/>
        </a:p>
      </dgm:t>
    </dgm:pt>
    <dgm:pt modelId="{05E59EE6-24A2-4651-996A-9AFB7B9FFC8F}" type="pres">
      <dgm:prSet presAssocID="{007470A2-B5D7-4887-B4FD-B6021A4D4CF7}" presName="Parent" presStyleLbl="node1" presStyleIdx="0" presStyleCnt="2" custFlipVert="1" custFlipHor="0" custScaleX="18663" custScaleY="31315">
        <dgm:presLayoutVars>
          <dgm:chMax val="4"/>
          <dgm:chPref val="3"/>
        </dgm:presLayoutVars>
      </dgm:prSet>
      <dgm:spPr>
        <a:prstGeom prst="ellipse">
          <a:avLst/>
        </a:prstGeom>
      </dgm:spPr>
      <dgm:t>
        <a:bodyPr/>
        <a:lstStyle/>
        <a:p>
          <a:endParaRPr lang="en-US"/>
        </a:p>
      </dgm:t>
    </dgm:pt>
    <dgm:pt modelId="{1EA0B330-A62A-423B-9436-56354426AF14}" type="pres">
      <dgm:prSet presAssocID="{D2FE3027-CD5C-42F2-91EB-86FAC3E4BE0B}" presName="Accent" presStyleLbl="node1" presStyleIdx="1" presStyleCnt="2" custFlipVert="0" custFlipHor="1" custLinFactNeighborX="-89686" custLinFactNeighborY="-3925"/>
      <dgm:spPr>
        <a:xfrm rot="10800000">
          <a:off x="1839429" y="808686"/>
          <a:ext cx="4027970" cy="4198761"/>
        </a:xfrm>
        <a:prstGeom prst="blockArc">
          <a:avLst>
            <a:gd name="adj1" fmla="val 16509444"/>
            <a:gd name="adj2" fmla="val 5088054"/>
            <a:gd name="adj3" fmla="val 5240"/>
          </a:avLst>
        </a:prstGeom>
      </dgm:spPr>
      <dgm:t>
        <a:bodyPr/>
        <a:lstStyle/>
        <a:p>
          <a:endParaRPr lang="en-US"/>
        </a:p>
      </dgm:t>
    </dgm:pt>
    <dgm:pt modelId="{A641F8A4-CF11-4116-B4E6-8425449904ED}" type="pres">
      <dgm:prSet presAssocID="{D2FE3027-CD5C-42F2-91EB-86FAC3E4BE0B}" presName="Image1" presStyleLbl="fgImgPlace1" presStyleIdx="0" presStyleCnt="4" custFlipVert="0" custFlipHor="1" custLinFactX="-65387" custLinFactNeighborX="-100000" custLinFactNeighborY="-16666"/>
      <dgm:spPr>
        <a:xfrm>
          <a:off x="2302954" y="643876"/>
          <a:ext cx="1070800" cy="1070576"/>
        </a:xfrm>
        <a:prstGeom prst="ellipse">
          <a:avLst/>
        </a:prstGeom>
        <a:blipFill dpi="0" rotWithShape="1">
          <a:blip xmlns:r="http://schemas.openxmlformats.org/officeDocument/2006/relationships" r:embed="rId1"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Closeup of hand holding pencil and sketching" title="Sample Picture"/>
        </a:ext>
      </dgm:extLst>
    </dgm:pt>
    <dgm:pt modelId="{4E1806DE-992B-4280-BAAA-DE6487DCDC77}" type="pres">
      <dgm:prSet presAssocID="{D2FE3027-CD5C-42F2-91EB-86FAC3E4BE0B}" presName="Child1" presStyleLbl="revTx" presStyleIdx="0" presStyleCnt="4" custFlipVert="0" custFlipHor="1">
        <dgm:presLayoutVars>
          <dgm:chMax val="0"/>
          <dgm:chPref val="0"/>
          <dgm:bulletEnabled val="1"/>
        </dgm:presLayoutVars>
      </dgm:prSet>
      <dgm:spPr>
        <a:prstGeom prst="rect">
          <a:avLst/>
        </a:prstGeom>
      </dgm:spPr>
      <dgm:t>
        <a:bodyPr/>
        <a:lstStyle/>
        <a:p>
          <a:endParaRPr lang="en-US"/>
        </a:p>
      </dgm:t>
    </dgm:pt>
    <dgm:pt modelId="{9429B47F-46AD-4053-B6EC-4D08117EF235}" type="pres">
      <dgm:prSet presAssocID="{960DD3F4-08B5-4717-B21F-9D7ADE4F9398}" presName="Image2" presStyleCnt="0"/>
      <dgm:spPr/>
      <dgm:t>
        <a:bodyPr/>
        <a:lstStyle/>
        <a:p>
          <a:endParaRPr lang="en-US"/>
        </a:p>
      </dgm:t>
    </dgm:pt>
    <dgm:pt modelId="{7ACA9D6E-B4F2-44F7-ADFA-C71D9AD1611D}" type="pres">
      <dgm:prSet presAssocID="{960DD3F4-08B5-4717-B21F-9D7ADE4F9398}" presName="Image" presStyleLbl="fgImgPlace1" presStyleIdx="1" presStyleCnt="4" custFlipVert="0" custFlipHor="1" custLinFactNeighborX="-5221" custLinFactNeighborY="-15283"/>
      <dgm:spPr>
        <a:xfrm>
          <a:off x="1512028" y="1640951"/>
          <a:ext cx="1070800" cy="1070576"/>
        </a:xfrm>
        <a:prstGeom prst="ellipse">
          <a:avLst/>
        </a:prstGeom>
        <a:blipFill dpi="0" rotWithShape="1">
          <a:blip xmlns:r="http://schemas.openxmlformats.org/officeDocument/2006/relationships" r:embed="rId2"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Closeup of hands holding magnifier and pen" title="Sample Picture"/>
        </a:ext>
      </dgm:extLst>
    </dgm:pt>
    <dgm:pt modelId="{63748CBD-72AB-475B-93BB-2E1E19EB7CDF}" type="pres">
      <dgm:prSet presAssocID="{960DD3F4-08B5-4717-B21F-9D7ADE4F9398}" presName="Child2" presStyleLbl="revTx" presStyleIdx="1" presStyleCnt="4">
        <dgm:presLayoutVars>
          <dgm:chMax val="0"/>
          <dgm:chPref val="0"/>
          <dgm:bulletEnabled val="1"/>
        </dgm:presLayoutVars>
      </dgm:prSet>
      <dgm:spPr>
        <a:prstGeom prst="rect">
          <a:avLst/>
        </a:prstGeom>
      </dgm:spPr>
      <dgm:t>
        <a:bodyPr/>
        <a:lstStyle/>
        <a:p>
          <a:endParaRPr lang="en-US"/>
        </a:p>
      </dgm:t>
    </dgm:pt>
    <dgm:pt modelId="{EA3FBB46-60CA-4DCD-B01B-F2EAC10C3D89}" type="pres">
      <dgm:prSet presAssocID="{C0C01B88-9CE1-468B-9CBF-591339763F40}" presName="Image3" presStyleCnt="0"/>
      <dgm:spPr/>
      <dgm:t>
        <a:bodyPr/>
        <a:lstStyle/>
        <a:p>
          <a:endParaRPr lang="en-US"/>
        </a:p>
      </dgm:t>
    </dgm:pt>
    <dgm:pt modelId="{07F3DE25-1642-45C2-B4F6-1F381AF4B3C9}" type="pres">
      <dgm:prSet presAssocID="{C0C01B88-9CE1-468B-9CBF-591339763F40}" presName="Image" presStyleLbl="fgImgPlace1" presStyleIdx="2" presStyleCnt="4" custFlipVert="0" custFlipHor="1" custLinFactNeighborX="8957" custLinFactNeighborY="-44004"/>
      <dgm:spPr>
        <a:xfrm>
          <a:off x="1516136" y="3106888"/>
          <a:ext cx="1070800" cy="1070576"/>
        </a:xfrm>
        <a:prstGeom prst="ellipse">
          <a:avLst/>
        </a:prstGeom>
        <a:blipFill dpi="0" rotWithShape="1">
          <a:blip xmlns:r="http://schemas.openxmlformats.org/officeDocument/2006/relationships" r:embed="rId3"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Closeup of hand plugging cables into computer" title="Sample Picture"/>
        </a:ext>
      </dgm:extLst>
    </dgm:pt>
    <dgm:pt modelId="{24DAAE03-8AA3-4374-B236-819FD4BAD3C8}" type="pres">
      <dgm:prSet presAssocID="{C0C01B88-9CE1-468B-9CBF-591339763F40}" presName="Child3" presStyleLbl="revTx" presStyleIdx="2" presStyleCnt="4">
        <dgm:presLayoutVars>
          <dgm:chMax val="0"/>
          <dgm:chPref val="0"/>
          <dgm:bulletEnabled val="1"/>
        </dgm:presLayoutVars>
      </dgm:prSet>
      <dgm:spPr>
        <a:prstGeom prst="rect">
          <a:avLst/>
        </a:prstGeom>
      </dgm:spPr>
      <dgm:t>
        <a:bodyPr/>
        <a:lstStyle/>
        <a:p>
          <a:endParaRPr lang="en-US"/>
        </a:p>
      </dgm:t>
    </dgm:pt>
    <dgm:pt modelId="{372EC7E2-032F-493E-9422-3E6BBF84C804}" type="pres">
      <dgm:prSet presAssocID="{2047DE55-99B8-4790-89E2-F50A652A554B}" presName="Image4" presStyleCnt="0"/>
      <dgm:spPr/>
      <dgm:t>
        <a:bodyPr/>
        <a:lstStyle/>
        <a:p>
          <a:endParaRPr lang="en-US"/>
        </a:p>
      </dgm:t>
    </dgm:pt>
    <dgm:pt modelId="{37E17C6F-ED68-448D-88C1-BFA2E9B6DD18}" type="pres">
      <dgm:prSet presAssocID="{2047DE55-99B8-4790-89E2-F50A652A554B}" presName="Image" presStyleLbl="fgImgPlace1" presStyleIdx="3" presStyleCnt="4" custFlipVert="0" custFlipHor="1" custLinFactX="-42734" custLinFactNeighborX="-100000" custLinFactNeighborY="-27630"/>
      <dgm:spPr>
        <a:xfrm>
          <a:off x="2302954" y="4138659"/>
          <a:ext cx="1070800" cy="1070576"/>
        </a:xfrm>
        <a:prstGeom prst="ellipse">
          <a:avLst/>
        </a:prstGeom>
        <a:blipFill dpi="0" rotWithShape="1">
          <a:blip xmlns:r="http://schemas.openxmlformats.org/officeDocument/2006/relationships" r:embed="rId4"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Closeup of hand holding pen and pointing to data in column chart" title="Sample Picture"/>
        </a:ext>
      </dgm:extLst>
    </dgm:pt>
    <dgm:pt modelId="{9658C117-7785-4D2C-B987-9EA97BF9F6B2}" type="pres">
      <dgm:prSet presAssocID="{2047DE55-99B8-4790-89E2-F50A652A554B}" presName="Child4" presStyleLbl="revTx" presStyleIdx="3" presStyleCnt="4" custFlipVert="0" custFlipHor="1">
        <dgm:presLayoutVars>
          <dgm:chMax val="0"/>
          <dgm:chPref val="0"/>
          <dgm:bulletEnabled val="1"/>
        </dgm:presLayoutVars>
      </dgm:prSet>
      <dgm:spPr>
        <a:prstGeom prst="rect">
          <a:avLst/>
        </a:prstGeom>
      </dgm:spPr>
      <dgm:t>
        <a:bodyPr/>
        <a:lstStyle/>
        <a:p>
          <a:endParaRPr lang="en-US"/>
        </a:p>
      </dgm:t>
    </dgm:pt>
  </dgm:ptLst>
  <dgm:cxnLst>
    <dgm:cxn modelId="{071D7732-6E9A-4691-8F50-3434C8CCEE72}" type="presOf" srcId="{C0C01B88-9CE1-468B-9CBF-591339763F40}" destId="{24DAAE03-8AA3-4374-B236-819FD4BAD3C8}" srcOrd="0" destOrd="0" presId="urn:microsoft.com/office/officeart/2011/layout/RadialPictureList"/>
    <dgm:cxn modelId="{25A3404E-09A5-47D8-8EE4-A8A42145458C}" type="presOf" srcId="{007470A2-B5D7-4887-B4FD-B6021A4D4CF7}" destId="{05E59EE6-24A2-4651-996A-9AFB7B9FFC8F}" srcOrd="0" destOrd="0" presId="urn:microsoft.com/office/officeart/2011/layout/RadialPictureList"/>
    <dgm:cxn modelId="{EF88890F-DC12-4CE2-AB58-8B90373BC72C}" type="presOf" srcId="{D2FE3027-CD5C-42F2-91EB-86FAC3E4BE0B}" destId="{4E1806DE-992B-4280-BAAA-DE6487DCDC77}" srcOrd="0" destOrd="0" presId="urn:microsoft.com/office/officeart/2011/layout/RadialPictureList"/>
    <dgm:cxn modelId="{F0B079DC-9100-43CB-83F4-47AC9676D6D6}" srcId="{007470A2-B5D7-4887-B4FD-B6021A4D4CF7}" destId="{960DD3F4-08B5-4717-B21F-9D7ADE4F9398}" srcOrd="1" destOrd="0" parTransId="{839A0E79-83CF-4D81-910F-C4D38D5DC2A9}" sibTransId="{D3D2787D-6A77-4635-9E00-A1E2766D7996}"/>
    <dgm:cxn modelId="{721A35C3-DBEA-42F4-A54D-DFAAD999BF91}" srcId="{007470A2-B5D7-4887-B4FD-B6021A4D4CF7}" destId="{2047DE55-99B8-4790-89E2-F50A652A554B}" srcOrd="3" destOrd="0" parTransId="{C8D3E9CF-05DC-4FB6-BC89-86896EE18DEA}" sibTransId="{048493D6-4426-4618-8C32-1CBA84A9753C}"/>
    <dgm:cxn modelId="{637F4708-7A06-4D28-854D-766F5FE5FD7A}" type="presOf" srcId="{2047DE55-99B8-4790-89E2-F50A652A554B}" destId="{9658C117-7785-4D2C-B987-9EA97BF9F6B2}" srcOrd="0" destOrd="0" presId="urn:microsoft.com/office/officeart/2011/layout/RadialPictureList"/>
    <dgm:cxn modelId="{A971AD42-BB12-4E5C-BD90-DB7621320F5D}" srcId="{E16905CA-DEF8-4D11-8E8E-35415FE5B980}" destId="{007470A2-B5D7-4887-B4FD-B6021A4D4CF7}" srcOrd="0" destOrd="0" parTransId="{C7FB72E2-A81D-4936-94C5-846F95D01B10}" sibTransId="{36A13DC7-7A59-4D72-A36F-54543C02182F}"/>
    <dgm:cxn modelId="{1E469BFF-315E-40BB-B761-A3FF138FEC24}" type="presOf" srcId="{E16905CA-DEF8-4D11-8E8E-35415FE5B980}" destId="{BCBA671E-8B0E-47E3-B726-8B2B073B000E}" srcOrd="0" destOrd="0" presId="urn:microsoft.com/office/officeart/2011/layout/RadialPictureList"/>
    <dgm:cxn modelId="{8D5FD78A-BE31-4FDE-A461-DA8AB34B38C6}" srcId="{007470A2-B5D7-4887-B4FD-B6021A4D4CF7}" destId="{C0C01B88-9CE1-468B-9CBF-591339763F40}" srcOrd="2" destOrd="0" parTransId="{DFE94F7E-D535-430A-8BB1-49AC9838F4B9}" sibTransId="{E322421D-E49C-4213-8E54-92B0A3C2AA0D}"/>
    <dgm:cxn modelId="{76A0328E-4638-46C2-9635-E48349B1F2AE}" type="presOf" srcId="{960DD3F4-08B5-4717-B21F-9D7ADE4F9398}" destId="{63748CBD-72AB-475B-93BB-2E1E19EB7CDF}" srcOrd="0" destOrd="0" presId="urn:microsoft.com/office/officeart/2011/layout/RadialPictureList"/>
    <dgm:cxn modelId="{2F708DD1-31DA-40F2-8F61-60D64D9DED0E}" srcId="{007470A2-B5D7-4887-B4FD-B6021A4D4CF7}" destId="{D2FE3027-CD5C-42F2-91EB-86FAC3E4BE0B}" srcOrd="0" destOrd="0" parTransId="{D970ABB7-5E37-4C46-AB28-EAAE4C62AF1F}" sibTransId="{3BD032F4-74D8-4DF5-A3F7-BE4B5F10D5BF}"/>
    <dgm:cxn modelId="{D37A6822-8B3F-4663-903C-A89D81714F5B}" type="presParOf" srcId="{BCBA671E-8B0E-47E3-B726-8B2B073B000E}" destId="{05E59EE6-24A2-4651-996A-9AFB7B9FFC8F}" srcOrd="0" destOrd="0" presId="urn:microsoft.com/office/officeart/2011/layout/RadialPictureList"/>
    <dgm:cxn modelId="{613D9A2F-0CD4-4D80-9AA8-DEF226DD3BB0}" type="presParOf" srcId="{BCBA671E-8B0E-47E3-B726-8B2B073B000E}" destId="{1EA0B330-A62A-423B-9436-56354426AF14}" srcOrd="1" destOrd="0" presId="urn:microsoft.com/office/officeart/2011/layout/RadialPictureList"/>
    <dgm:cxn modelId="{1C6762FF-E9BD-4A10-A68E-C3E53F2CB588}" type="presParOf" srcId="{BCBA671E-8B0E-47E3-B726-8B2B073B000E}" destId="{A641F8A4-CF11-4116-B4E6-8425449904ED}" srcOrd="2" destOrd="0" presId="urn:microsoft.com/office/officeart/2011/layout/RadialPictureList"/>
    <dgm:cxn modelId="{AC2F7007-BE6B-4DBB-B833-8E8244C29C74}" type="presParOf" srcId="{BCBA671E-8B0E-47E3-B726-8B2B073B000E}" destId="{4E1806DE-992B-4280-BAAA-DE6487DCDC77}" srcOrd="3" destOrd="0" presId="urn:microsoft.com/office/officeart/2011/layout/RadialPictureList"/>
    <dgm:cxn modelId="{FB83FED0-1888-49DB-9BD9-5AA36A8CCDC0}" type="presParOf" srcId="{BCBA671E-8B0E-47E3-B726-8B2B073B000E}" destId="{9429B47F-46AD-4053-B6EC-4D08117EF235}" srcOrd="4" destOrd="0" presId="urn:microsoft.com/office/officeart/2011/layout/RadialPictureList"/>
    <dgm:cxn modelId="{1368BF95-D3E4-4E9B-8871-6D4F6A0AC296}" type="presParOf" srcId="{9429B47F-46AD-4053-B6EC-4D08117EF235}" destId="{7ACA9D6E-B4F2-44F7-ADFA-C71D9AD1611D}" srcOrd="0" destOrd="0" presId="urn:microsoft.com/office/officeart/2011/layout/RadialPictureList"/>
    <dgm:cxn modelId="{AD0BDB60-6E8E-4A38-8432-281B99B29C50}" type="presParOf" srcId="{BCBA671E-8B0E-47E3-B726-8B2B073B000E}" destId="{63748CBD-72AB-475B-93BB-2E1E19EB7CDF}" srcOrd="5" destOrd="0" presId="urn:microsoft.com/office/officeart/2011/layout/RadialPictureList"/>
    <dgm:cxn modelId="{A567BC99-B893-4D75-8CBC-4EBBDECAAB13}" type="presParOf" srcId="{BCBA671E-8B0E-47E3-B726-8B2B073B000E}" destId="{EA3FBB46-60CA-4DCD-B01B-F2EAC10C3D89}" srcOrd="6" destOrd="0" presId="urn:microsoft.com/office/officeart/2011/layout/RadialPictureList"/>
    <dgm:cxn modelId="{B3CD3759-97D2-4D0D-AF3B-7062BE50041B}" type="presParOf" srcId="{EA3FBB46-60CA-4DCD-B01B-F2EAC10C3D89}" destId="{07F3DE25-1642-45C2-B4F6-1F381AF4B3C9}" srcOrd="0" destOrd="0" presId="urn:microsoft.com/office/officeart/2011/layout/RadialPictureList"/>
    <dgm:cxn modelId="{2E4B441D-5BE8-47F7-9FD4-564B87185301}" type="presParOf" srcId="{BCBA671E-8B0E-47E3-B726-8B2B073B000E}" destId="{24DAAE03-8AA3-4374-B236-819FD4BAD3C8}" srcOrd="7" destOrd="0" presId="urn:microsoft.com/office/officeart/2011/layout/RadialPictureList"/>
    <dgm:cxn modelId="{2157805D-3B16-408A-B958-3A16641AAF89}" type="presParOf" srcId="{BCBA671E-8B0E-47E3-B726-8B2B073B000E}" destId="{372EC7E2-032F-493E-9422-3E6BBF84C804}" srcOrd="8" destOrd="0" presId="urn:microsoft.com/office/officeart/2011/layout/RadialPictureList"/>
    <dgm:cxn modelId="{608C34A6-48B0-4EDB-9692-95033DFE8CF5}" type="presParOf" srcId="{372EC7E2-032F-493E-9422-3E6BBF84C804}" destId="{37E17C6F-ED68-448D-88C1-BFA2E9B6DD18}" srcOrd="0" destOrd="0" presId="urn:microsoft.com/office/officeart/2011/layout/RadialPictureList"/>
    <dgm:cxn modelId="{DBB6CF9C-590F-4820-B158-E17A41314167}" type="presParOf" srcId="{BCBA671E-8B0E-47E3-B726-8B2B073B000E}" destId="{9658C117-7785-4D2C-B987-9EA97BF9F6B2}" srcOrd="9" destOrd="0" presId="urn:microsoft.com/office/officeart/2011/layout/RadialPictureList"/>
  </dgm:cxnLst>
  <dgm:bg>
    <a:noFill/>
    <a:effectLst>
      <a:outerShdw blurRad="50800" dist="50800" dir="5400000" algn="ctr" rotWithShape="0">
        <a:srgbClr val="000000">
          <a:alpha val="0"/>
        </a:srgbClr>
      </a:outerShdw>
    </a:effectLst>
  </dgm:bg>
  <dgm:whole>
    <a:ln>
      <a:noFill/>
    </a:ln>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E59EE6-24A2-4651-996A-9AFB7B9FFC8F}">
      <dsp:nvSpPr>
        <dsp:cNvPr id="0" name=""/>
        <dsp:cNvSpPr/>
      </dsp:nvSpPr>
      <dsp:spPr>
        <a:xfrm>
          <a:off x="3090962" y="1337774"/>
          <a:ext cx="2095156" cy="209496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latin typeface="Century Gothic"/>
              <a:ea typeface="+mn-ea"/>
              <a:cs typeface="+mn-cs"/>
            </a:rPr>
            <a:t>CurrentCT Process</a:t>
          </a:r>
          <a:endParaRPr lang="en-US" sz="2800" kern="1200" dirty="0">
            <a:latin typeface="Century Gothic"/>
            <a:ea typeface="+mn-ea"/>
            <a:cs typeface="+mn-cs"/>
          </a:endParaRPr>
        </a:p>
      </dsp:txBody>
      <dsp:txXfrm>
        <a:off x="3397790" y="1644575"/>
        <a:ext cx="1481500" cy="1481367"/>
      </dsp:txXfrm>
    </dsp:sp>
    <dsp:sp modelId="{1EA0B330-A62A-423B-9436-56354426AF14}">
      <dsp:nvSpPr>
        <dsp:cNvPr id="0" name=""/>
        <dsp:cNvSpPr/>
      </dsp:nvSpPr>
      <dsp:spPr>
        <a:xfrm rot="10800000">
          <a:off x="2043384" y="172785"/>
          <a:ext cx="4222915" cy="4401972"/>
        </a:xfrm>
        <a:prstGeom prst="blockArc">
          <a:avLst>
            <a:gd name="adj1" fmla="val 16509444"/>
            <a:gd name="adj2" fmla="val 5088054"/>
            <a:gd name="adj3" fmla="val 524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641F8A4-CF11-4116-B4E6-8425449904ED}">
      <dsp:nvSpPr>
        <dsp:cNvPr id="0" name=""/>
        <dsp:cNvSpPr/>
      </dsp:nvSpPr>
      <dsp:spPr>
        <a:xfrm>
          <a:off x="2529342" y="0"/>
          <a:ext cx="1122624" cy="1122390"/>
        </a:xfrm>
        <a:prstGeom prst="ellipse">
          <a:avLst/>
        </a:prstGeom>
        <a:blipFill dpi="0" rotWithShape="1">
          <a:blip xmlns:r="http://schemas.openxmlformats.org/officeDocument/2006/relationships" r:embed="rId1"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a:ln>
          <a:noFill/>
        </a:ln>
        <a:effectLst/>
      </dsp:spPr>
      <dsp:style>
        <a:lnRef idx="0">
          <a:scrgbClr r="0" g="0" b="0"/>
        </a:lnRef>
        <a:fillRef idx="1">
          <a:scrgbClr r="0" g="0" b="0"/>
        </a:fillRef>
        <a:effectRef idx="2">
          <a:scrgbClr r="0" g="0" b="0"/>
        </a:effectRef>
        <a:fontRef idx="minor"/>
      </dsp:style>
    </dsp:sp>
    <dsp:sp modelId="{4E1806DE-992B-4280-BAAA-DE6487DCDC77}">
      <dsp:nvSpPr>
        <dsp:cNvPr id="0" name=""/>
        <dsp:cNvSpPr/>
      </dsp:nvSpPr>
      <dsp:spPr>
        <a:xfrm>
          <a:off x="941058" y="14358"/>
          <a:ext cx="1502779" cy="1086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r" defTabSz="622300">
            <a:lnSpc>
              <a:spcPct val="90000"/>
            </a:lnSpc>
            <a:spcBef>
              <a:spcPct val="0"/>
            </a:spcBef>
            <a:spcAft>
              <a:spcPct val="10000"/>
            </a:spcAft>
          </a:pPr>
          <a:r>
            <a:rPr lang="en-US" sz="1400" kern="1200" dirty="0" smtClean="0">
              <a:latin typeface="Century Gothic"/>
              <a:ea typeface="+mn-ea"/>
              <a:cs typeface="+mn-cs"/>
            </a:rPr>
            <a:t>Agency reviews resumes for best resource at the best price</a:t>
          </a:r>
          <a:endParaRPr lang="en-US" sz="1400" kern="1200" dirty="0">
            <a:latin typeface="Century Gothic"/>
            <a:ea typeface="+mn-ea"/>
            <a:cs typeface="+mn-cs"/>
          </a:endParaRPr>
        </a:p>
      </dsp:txBody>
      <dsp:txXfrm>
        <a:off x="941058" y="14358"/>
        <a:ext cx="1502779" cy="1086493"/>
      </dsp:txXfrm>
    </dsp:sp>
    <dsp:sp modelId="{7ACA9D6E-B4F2-44F7-ADFA-C71D9AD1611D}">
      <dsp:nvSpPr>
        <dsp:cNvPr id="0" name=""/>
        <dsp:cNvSpPr/>
      </dsp:nvSpPr>
      <dsp:spPr>
        <a:xfrm>
          <a:off x="1700137" y="1045330"/>
          <a:ext cx="1122624" cy="1122390"/>
        </a:xfrm>
        <a:prstGeom prst="ellipse">
          <a:avLst/>
        </a:prstGeom>
        <a:blipFill dpi="0" rotWithShape="1">
          <a:blip xmlns:r="http://schemas.openxmlformats.org/officeDocument/2006/relationships" r:embed="rId2"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a:ln>
          <a:noFill/>
        </a:ln>
        <a:effectLst/>
      </dsp:spPr>
      <dsp:style>
        <a:lnRef idx="0">
          <a:scrgbClr r="0" g="0" b="0"/>
        </a:lnRef>
        <a:fillRef idx="1">
          <a:scrgbClr r="0" g="0" b="0"/>
        </a:fillRef>
        <a:effectRef idx="2">
          <a:scrgbClr r="0" g="0" b="0"/>
        </a:effectRef>
        <a:fontRef idx="minor"/>
      </dsp:style>
    </dsp:sp>
    <dsp:sp modelId="{63748CBD-72AB-475B-93BB-2E1E19EB7CDF}">
      <dsp:nvSpPr>
        <dsp:cNvPr id="0" name=""/>
        <dsp:cNvSpPr/>
      </dsp:nvSpPr>
      <dsp:spPr>
        <a:xfrm>
          <a:off x="114929" y="1064954"/>
          <a:ext cx="1502779" cy="1086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r" defTabSz="622300">
            <a:lnSpc>
              <a:spcPct val="90000"/>
            </a:lnSpc>
            <a:spcBef>
              <a:spcPct val="0"/>
            </a:spcBef>
            <a:spcAft>
              <a:spcPct val="10000"/>
            </a:spcAft>
          </a:pPr>
          <a:r>
            <a:rPr lang="en-US" sz="1400" kern="1200" dirty="0" smtClean="0">
              <a:latin typeface="Century Gothic"/>
              <a:ea typeface="+mn-ea"/>
              <a:cs typeface="+mn-cs"/>
            </a:rPr>
            <a:t>Contractors (up to 7) send Agency resumes of qualified candidates </a:t>
          </a:r>
          <a:endParaRPr lang="en-US" sz="1600" kern="1200" dirty="0">
            <a:latin typeface="Century Gothic"/>
            <a:ea typeface="+mn-ea"/>
            <a:cs typeface="+mn-cs"/>
          </a:endParaRPr>
        </a:p>
      </dsp:txBody>
      <dsp:txXfrm>
        <a:off x="114929" y="1064954"/>
        <a:ext cx="1502779" cy="1086493"/>
      </dsp:txXfrm>
    </dsp:sp>
    <dsp:sp modelId="{07F3DE25-1642-45C2-B4F6-1F381AF4B3C9}">
      <dsp:nvSpPr>
        <dsp:cNvPr id="0" name=""/>
        <dsp:cNvSpPr/>
      </dsp:nvSpPr>
      <dsp:spPr>
        <a:xfrm>
          <a:off x="1704443" y="2582215"/>
          <a:ext cx="1122624" cy="1122390"/>
        </a:xfrm>
        <a:prstGeom prst="ellipse">
          <a:avLst/>
        </a:prstGeom>
        <a:blipFill dpi="0" rotWithShape="1">
          <a:blip xmlns:r="http://schemas.openxmlformats.org/officeDocument/2006/relationships" r:embed="rId3"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a:ln>
          <a:noFill/>
        </a:ln>
        <a:effectLst/>
      </dsp:spPr>
      <dsp:style>
        <a:lnRef idx="0">
          <a:scrgbClr r="0" g="0" b="0"/>
        </a:lnRef>
        <a:fillRef idx="1">
          <a:scrgbClr r="0" g="0" b="0"/>
        </a:fillRef>
        <a:effectRef idx="2">
          <a:scrgbClr r="0" g="0" b="0"/>
        </a:effectRef>
        <a:fontRef idx="minor"/>
      </dsp:style>
    </dsp:sp>
    <dsp:sp modelId="{24DAAE03-8AA3-4374-B236-819FD4BAD3C8}">
      <dsp:nvSpPr>
        <dsp:cNvPr id="0" name=""/>
        <dsp:cNvSpPr/>
      </dsp:nvSpPr>
      <dsp:spPr>
        <a:xfrm>
          <a:off x="114929" y="2600403"/>
          <a:ext cx="1502779" cy="1086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r" defTabSz="622300">
            <a:lnSpc>
              <a:spcPct val="90000"/>
            </a:lnSpc>
            <a:spcBef>
              <a:spcPct val="0"/>
            </a:spcBef>
            <a:spcAft>
              <a:spcPct val="10000"/>
            </a:spcAft>
          </a:pPr>
          <a:r>
            <a:rPr lang="en-US" sz="1400" kern="1200" dirty="0" smtClean="0">
              <a:latin typeface="Century Gothic"/>
              <a:ea typeface="+mn-ea"/>
              <a:cs typeface="+mn-cs"/>
            </a:rPr>
            <a:t>SOW transmitted to Contractor for best resource at the best price</a:t>
          </a:r>
          <a:endParaRPr lang="en-US" sz="1600" kern="1200" dirty="0">
            <a:latin typeface="Century Gothic"/>
            <a:ea typeface="+mn-ea"/>
            <a:cs typeface="+mn-cs"/>
          </a:endParaRPr>
        </a:p>
      </dsp:txBody>
      <dsp:txXfrm>
        <a:off x="114929" y="2600403"/>
        <a:ext cx="1502779" cy="1086493"/>
      </dsp:txXfrm>
    </dsp:sp>
    <dsp:sp modelId="{37E17C6F-ED68-448D-88C1-BFA2E9B6DD18}">
      <dsp:nvSpPr>
        <dsp:cNvPr id="0" name=""/>
        <dsp:cNvSpPr/>
      </dsp:nvSpPr>
      <dsp:spPr>
        <a:xfrm>
          <a:off x="2529342" y="3663922"/>
          <a:ext cx="1122624" cy="1122390"/>
        </a:xfrm>
        <a:prstGeom prst="ellipse">
          <a:avLst/>
        </a:prstGeom>
        <a:blipFill dpi="0" rotWithShape="1">
          <a:blip xmlns:r="http://schemas.openxmlformats.org/officeDocument/2006/relationships" r:embed="rId4"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a:ln>
          <a:noFill/>
        </a:ln>
        <a:effectLst/>
      </dsp:spPr>
      <dsp:style>
        <a:lnRef idx="0">
          <a:scrgbClr r="0" g="0" b="0"/>
        </a:lnRef>
        <a:fillRef idx="1">
          <a:scrgbClr r="0" g="0" b="0"/>
        </a:fillRef>
        <a:effectRef idx="2">
          <a:scrgbClr r="0" g="0" b="0"/>
        </a:effectRef>
        <a:fontRef idx="minor"/>
      </dsp:style>
    </dsp:sp>
    <dsp:sp modelId="{9658C117-7785-4D2C-B987-9EA97BF9F6B2}">
      <dsp:nvSpPr>
        <dsp:cNvPr id="0" name=""/>
        <dsp:cNvSpPr/>
      </dsp:nvSpPr>
      <dsp:spPr>
        <a:xfrm>
          <a:off x="941058" y="3686896"/>
          <a:ext cx="1502779" cy="1086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r" defTabSz="622300">
            <a:lnSpc>
              <a:spcPct val="90000"/>
            </a:lnSpc>
            <a:spcBef>
              <a:spcPct val="0"/>
            </a:spcBef>
            <a:spcAft>
              <a:spcPct val="10000"/>
            </a:spcAft>
          </a:pPr>
          <a:r>
            <a:rPr lang="en-US" sz="1400" kern="1200" dirty="0" smtClean="0">
              <a:latin typeface="Century Gothic"/>
              <a:ea typeface="+mn-ea"/>
              <a:cs typeface="+mn-cs"/>
            </a:rPr>
            <a:t>Agency submits SOW electronically to 7 Contractors</a:t>
          </a:r>
          <a:endParaRPr lang="en-US" sz="2400" kern="1200" dirty="0">
            <a:latin typeface="Century Gothic"/>
            <a:ea typeface="+mn-ea"/>
            <a:cs typeface="+mn-cs"/>
          </a:endParaRPr>
        </a:p>
      </dsp:txBody>
      <dsp:txXfrm>
        <a:off x="941058" y="3686896"/>
        <a:ext cx="1502779" cy="10864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E59EE6-24A2-4651-996A-9AFB7B9FFC8F}">
      <dsp:nvSpPr>
        <dsp:cNvPr id="0" name=""/>
        <dsp:cNvSpPr/>
      </dsp:nvSpPr>
      <dsp:spPr>
        <a:xfrm flipV="1">
          <a:off x="4445659" y="2067883"/>
          <a:ext cx="393042" cy="659434"/>
        </a:xfrm>
        <a:prstGeom prst="ellipse">
          <a:avLst/>
        </a:prstGeom>
        <a:solidFill>
          <a:schemeClr val="bg2"/>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dirty="0">
            <a:latin typeface="Century Gothic"/>
            <a:ea typeface="+mn-ea"/>
            <a:cs typeface="+mn-cs"/>
          </a:endParaRPr>
        </a:p>
      </dsp:txBody>
      <dsp:txXfrm rot="10800000">
        <a:off x="4503219" y="2164455"/>
        <a:ext cx="277922" cy="466290"/>
      </dsp:txXfrm>
    </dsp:sp>
    <dsp:sp modelId="{1EA0B330-A62A-423B-9436-56354426AF14}">
      <dsp:nvSpPr>
        <dsp:cNvPr id="0" name=""/>
        <dsp:cNvSpPr/>
      </dsp:nvSpPr>
      <dsp:spPr>
        <a:xfrm rot="10800000" flipH="1">
          <a:off x="-1270776" y="8"/>
          <a:ext cx="4244765" cy="4424748"/>
        </a:xfrm>
        <a:prstGeom prst="blockArc">
          <a:avLst>
            <a:gd name="adj1" fmla="val 16509444"/>
            <a:gd name="adj2" fmla="val 5088054"/>
            <a:gd name="adj3" fmla="val 524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641F8A4-CF11-4116-B4E6-8425449904ED}">
      <dsp:nvSpPr>
        <dsp:cNvPr id="0" name=""/>
        <dsp:cNvSpPr/>
      </dsp:nvSpPr>
      <dsp:spPr>
        <a:xfrm flipH="1">
          <a:off x="1158373" y="0"/>
          <a:ext cx="1128433" cy="1128197"/>
        </a:xfrm>
        <a:prstGeom prst="ellipse">
          <a:avLst/>
        </a:prstGeom>
        <a:blipFill dpi="0" rotWithShape="1">
          <a:blip xmlns:r="http://schemas.openxmlformats.org/officeDocument/2006/relationships" r:embed="rId1"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a:ln>
          <a:noFill/>
        </a:ln>
        <a:effectLst/>
      </dsp:spPr>
      <dsp:style>
        <a:lnRef idx="0">
          <a:scrgbClr r="0" g="0" b="0"/>
        </a:lnRef>
        <a:fillRef idx="1">
          <a:scrgbClr r="0" g="0" b="0"/>
        </a:fillRef>
        <a:effectRef idx="2">
          <a:scrgbClr r="0" g="0" b="0"/>
        </a:effectRef>
        <a:fontRef idx="minor"/>
      </dsp:style>
    </dsp:sp>
    <dsp:sp modelId="{4E1806DE-992B-4280-BAAA-DE6487DCDC77}">
      <dsp:nvSpPr>
        <dsp:cNvPr id="0" name=""/>
        <dsp:cNvSpPr/>
      </dsp:nvSpPr>
      <dsp:spPr>
        <a:xfrm flipH="1">
          <a:off x="1428154" y="14433"/>
          <a:ext cx="1510555" cy="1092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r" defTabSz="533400">
            <a:lnSpc>
              <a:spcPct val="90000"/>
            </a:lnSpc>
            <a:spcBef>
              <a:spcPct val="0"/>
            </a:spcBef>
            <a:spcAft>
              <a:spcPct val="10000"/>
            </a:spcAft>
          </a:pPr>
          <a:endParaRPr lang="en-US" sz="1200" kern="1200" dirty="0">
            <a:latin typeface="Century Gothic"/>
            <a:ea typeface="+mn-ea"/>
            <a:cs typeface="+mn-cs"/>
          </a:endParaRPr>
        </a:p>
      </dsp:txBody>
      <dsp:txXfrm>
        <a:off x="1428154" y="14433"/>
        <a:ext cx="1510555" cy="1092114"/>
      </dsp:txXfrm>
    </dsp:sp>
    <dsp:sp modelId="{7ACA9D6E-B4F2-44F7-ADFA-C71D9AD1611D}">
      <dsp:nvSpPr>
        <dsp:cNvPr id="0" name=""/>
        <dsp:cNvSpPr/>
      </dsp:nvSpPr>
      <dsp:spPr>
        <a:xfrm flipH="1">
          <a:off x="2132245" y="878316"/>
          <a:ext cx="1128433" cy="1128197"/>
        </a:xfrm>
        <a:prstGeom prst="ellipse">
          <a:avLst/>
        </a:prstGeom>
        <a:blipFill dpi="0" rotWithShape="1">
          <a:blip xmlns:r="http://schemas.openxmlformats.org/officeDocument/2006/relationships" r:embed="rId2"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a:ln>
          <a:noFill/>
        </a:ln>
        <a:effectLst/>
      </dsp:spPr>
      <dsp:style>
        <a:lnRef idx="0">
          <a:scrgbClr r="0" g="0" b="0"/>
        </a:lnRef>
        <a:fillRef idx="1">
          <a:scrgbClr r="0" g="0" b="0"/>
        </a:fillRef>
        <a:effectRef idx="2">
          <a:scrgbClr r="0" g="0" b="0"/>
        </a:effectRef>
        <a:fontRef idx="minor"/>
      </dsp:style>
    </dsp:sp>
    <dsp:sp modelId="{63748CBD-72AB-475B-93BB-2E1E19EB7CDF}">
      <dsp:nvSpPr>
        <dsp:cNvPr id="0" name=""/>
        <dsp:cNvSpPr/>
      </dsp:nvSpPr>
      <dsp:spPr>
        <a:xfrm>
          <a:off x="597751" y="1070464"/>
          <a:ext cx="1510555" cy="1092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r" defTabSz="711200">
            <a:lnSpc>
              <a:spcPct val="90000"/>
            </a:lnSpc>
            <a:spcBef>
              <a:spcPct val="0"/>
            </a:spcBef>
            <a:spcAft>
              <a:spcPct val="10000"/>
            </a:spcAft>
          </a:pPr>
          <a:endParaRPr lang="en-US" sz="1600" kern="1200" dirty="0">
            <a:latin typeface="Century Gothic"/>
            <a:ea typeface="+mn-ea"/>
            <a:cs typeface="+mn-cs"/>
          </a:endParaRPr>
        </a:p>
      </dsp:txBody>
      <dsp:txXfrm>
        <a:off x="597751" y="1070464"/>
        <a:ext cx="1510555" cy="1092114"/>
      </dsp:txXfrm>
    </dsp:sp>
    <dsp:sp modelId="{07F3DE25-1642-45C2-B4F6-1F381AF4B3C9}">
      <dsp:nvSpPr>
        <dsp:cNvPr id="0" name=""/>
        <dsp:cNvSpPr/>
      </dsp:nvSpPr>
      <dsp:spPr>
        <a:xfrm flipH="1">
          <a:off x="2296563" y="2099124"/>
          <a:ext cx="1128433" cy="1128197"/>
        </a:xfrm>
        <a:prstGeom prst="ellipse">
          <a:avLst/>
        </a:prstGeom>
        <a:blipFill dpi="0" rotWithShape="1">
          <a:blip xmlns:r="http://schemas.openxmlformats.org/officeDocument/2006/relationships" r:embed="rId3"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a:ln>
          <a:noFill/>
        </a:ln>
        <a:effectLst/>
      </dsp:spPr>
      <dsp:style>
        <a:lnRef idx="0">
          <a:scrgbClr r="0" g="0" b="0"/>
        </a:lnRef>
        <a:fillRef idx="1">
          <a:scrgbClr r="0" g="0" b="0"/>
        </a:fillRef>
        <a:effectRef idx="2">
          <a:scrgbClr r="0" g="0" b="0"/>
        </a:effectRef>
        <a:fontRef idx="minor"/>
      </dsp:style>
    </dsp:sp>
    <dsp:sp modelId="{24DAAE03-8AA3-4374-B236-819FD4BAD3C8}">
      <dsp:nvSpPr>
        <dsp:cNvPr id="0" name=""/>
        <dsp:cNvSpPr/>
      </dsp:nvSpPr>
      <dsp:spPr>
        <a:xfrm>
          <a:off x="597751" y="2613858"/>
          <a:ext cx="1510555" cy="1092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r" defTabSz="711200">
            <a:lnSpc>
              <a:spcPct val="90000"/>
            </a:lnSpc>
            <a:spcBef>
              <a:spcPct val="0"/>
            </a:spcBef>
            <a:spcAft>
              <a:spcPct val="10000"/>
            </a:spcAft>
          </a:pPr>
          <a:endParaRPr lang="en-US" sz="1600" kern="1200" dirty="0">
            <a:latin typeface="Century Gothic"/>
            <a:ea typeface="+mn-ea"/>
            <a:cs typeface="+mn-cs"/>
          </a:endParaRPr>
        </a:p>
      </dsp:txBody>
      <dsp:txXfrm>
        <a:off x="597751" y="2613858"/>
        <a:ext cx="1510555" cy="1092114"/>
      </dsp:txXfrm>
    </dsp:sp>
    <dsp:sp modelId="{37E17C6F-ED68-448D-88C1-BFA2E9B6DD18}">
      <dsp:nvSpPr>
        <dsp:cNvPr id="0" name=""/>
        <dsp:cNvSpPr/>
      </dsp:nvSpPr>
      <dsp:spPr>
        <a:xfrm flipH="1">
          <a:off x="1413997" y="3371159"/>
          <a:ext cx="1128433" cy="1128197"/>
        </a:xfrm>
        <a:prstGeom prst="ellipse">
          <a:avLst/>
        </a:prstGeom>
        <a:blipFill dpi="0" rotWithShape="1">
          <a:blip xmlns:r="http://schemas.openxmlformats.org/officeDocument/2006/relationships" r:embed="rId4"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a:ln>
          <a:noFill/>
        </a:ln>
        <a:effectLst/>
      </dsp:spPr>
      <dsp:style>
        <a:lnRef idx="0">
          <a:scrgbClr r="0" g="0" b="0"/>
        </a:lnRef>
        <a:fillRef idx="1">
          <a:scrgbClr r="0" g="0" b="0"/>
        </a:fillRef>
        <a:effectRef idx="2">
          <a:scrgbClr r="0" g="0" b="0"/>
        </a:effectRef>
        <a:fontRef idx="minor"/>
      </dsp:style>
    </dsp:sp>
    <dsp:sp modelId="{9658C117-7785-4D2C-B987-9EA97BF9F6B2}">
      <dsp:nvSpPr>
        <dsp:cNvPr id="0" name=""/>
        <dsp:cNvSpPr/>
      </dsp:nvSpPr>
      <dsp:spPr>
        <a:xfrm flipH="1">
          <a:off x="1428154" y="3705973"/>
          <a:ext cx="1510555" cy="1092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r" defTabSz="1066800">
            <a:lnSpc>
              <a:spcPct val="90000"/>
            </a:lnSpc>
            <a:spcBef>
              <a:spcPct val="0"/>
            </a:spcBef>
            <a:spcAft>
              <a:spcPct val="10000"/>
            </a:spcAft>
          </a:pPr>
          <a:endParaRPr lang="en-US" sz="2400" kern="1200" dirty="0">
            <a:latin typeface="Century Gothic"/>
            <a:ea typeface="+mn-ea"/>
            <a:cs typeface="+mn-cs"/>
          </a:endParaRPr>
        </a:p>
      </dsp:txBody>
      <dsp:txXfrm>
        <a:off x="1428154" y="3705973"/>
        <a:ext cx="1510555" cy="10921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E59EE6-24A2-4651-996A-9AFB7B9FFC8F}">
      <dsp:nvSpPr>
        <dsp:cNvPr id="0" name=""/>
        <dsp:cNvSpPr/>
      </dsp:nvSpPr>
      <dsp:spPr>
        <a:xfrm>
          <a:off x="3090962" y="1337774"/>
          <a:ext cx="2095156" cy="209496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latin typeface="Century Gothic"/>
              <a:ea typeface="+mn-ea"/>
              <a:cs typeface="+mn-cs"/>
            </a:rPr>
            <a:t>Future  Process</a:t>
          </a:r>
          <a:endParaRPr lang="en-US" sz="2800" kern="1200" dirty="0">
            <a:latin typeface="Century Gothic"/>
            <a:ea typeface="+mn-ea"/>
            <a:cs typeface="+mn-cs"/>
          </a:endParaRPr>
        </a:p>
      </dsp:txBody>
      <dsp:txXfrm>
        <a:off x="3397790" y="1644575"/>
        <a:ext cx="1481500" cy="1481367"/>
      </dsp:txXfrm>
    </dsp:sp>
    <dsp:sp modelId="{1EA0B330-A62A-423B-9436-56354426AF14}">
      <dsp:nvSpPr>
        <dsp:cNvPr id="0" name=""/>
        <dsp:cNvSpPr/>
      </dsp:nvSpPr>
      <dsp:spPr>
        <a:xfrm rot="10800000">
          <a:off x="2043384" y="172785"/>
          <a:ext cx="4222915" cy="4401972"/>
        </a:xfrm>
        <a:prstGeom prst="blockArc">
          <a:avLst>
            <a:gd name="adj1" fmla="val 16509444"/>
            <a:gd name="adj2" fmla="val 5088054"/>
            <a:gd name="adj3" fmla="val 524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641F8A4-CF11-4116-B4E6-8425449904ED}">
      <dsp:nvSpPr>
        <dsp:cNvPr id="0" name=""/>
        <dsp:cNvSpPr/>
      </dsp:nvSpPr>
      <dsp:spPr>
        <a:xfrm>
          <a:off x="2529342" y="0"/>
          <a:ext cx="1122624" cy="1122390"/>
        </a:xfrm>
        <a:prstGeom prst="ellipse">
          <a:avLst/>
        </a:prstGeom>
        <a:blipFill dpi="0" rotWithShape="1">
          <a:blip xmlns:r="http://schemas.openxmlformats.org/officeDocument/2006/relationships" r:embed="rId1"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a:ln>
          <a:noFill/>
        </a:ln>
        <a:effectLst/>
      </dsp:spPr>
      <dsp:style>
        <a:lnRef idx="0">
          <a:scrgbClr r="0" g="0" b="0"/>
        </a:lnRef>
        <a:fillRef idx="1">
          <a:scrgbClr r="0" g="0" b="0"/>
        </a:fillRef>
        <a:effectRef idx="2">
          <a:scrgbClr r="0" g="0" b="0"/>
        </a:effectRef>
        <a:fontRef idx="minor"/>
      </dsp:style>
    </dsp:sp>
    <dsp:sp modelId="{4E1806DE-992B-4280-BAAA-DE6487DCDC77}">
      <dsp:nvSpPr>
        <dsp:cNvPr id="0" name=""/>
        <dsp:cNvSpPr/>
      </dsp:nvSpPr>
      <dsp:spPr>
        <a:xfrm>
          <a:off x="941058" y="14358"/>
          <a:ext cx="1502779" cy="1086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r" defTabSz="622300">
            <a:lnSpc>
              <a:spcPct val="90000"/>
            </a:lnSpc>
            <a:spcBef>
              <a:spcPct val="0"/>
            </a:spcBef>
            <a:spcAft>
              <a:spcPct val="10000"/>
            </a:spcAft>
          </a:pPr>
          <a:r>
            <a:rPr lang="en-US" sz="1400" kern="1200" dirty="0" smtClean="0">
              <a:latin typeface="Century Gothic"/>
              <a:ea typeface="+mn-ea"/>
              <a:cs typeface="+mn-cs"/>
            </a:rPr>
            <a:t>Contractor vets candidates for education, work experience, background checks</a:t>
          </a:r>
          <a:endParaRPr lang="en-US" sz="1400" kern="1200" dirty="0">
            <a:latin typeface="Century Gothic"/>
            <a:ea typeface="+mn-ea"/>
            <a:cs typeface="+mn-cs"/>
          </a:endParaRPr>
        </a:p>
      </dsp:txBody>
      <dsp:txXfrm>
        <a:off x="941058" y="14358"/>
        <a:ext cx="1502779" cy="1086493"/>
      </dsp:txXfrm>
    </dsp:sp>
    <dsp:sp modelId="{7ACA9D6E-B4F2-44F7-ADFA-C71D9AD1611D}">
      <dsp:nvSpPr>
        <dsp:cNvPr id="0" name=""/>
        <dsp:cNvSpPr/>
      </dsp:nvSpPr>
      <dsp:spPr>
        <a:xfrm>
          <a:off x="1700137" y="1045330"/>
          <a:ext cx="1122624" cy="1122390"/>
        </a:xfrm>
        <a:prstGeom prst="ellipse">
          <a:avLst/>
        </a:prstGeom>
        <a:blipFill dpi="0" rotWithShape="1">
          <a:blip xmlns:r="http://schemas.openxmlformats.org/officeDocument/2006/relationships" r:embed="rId2"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a:ln>
          <a:noFill/>
        </a:ln>
        <a:effectLst/>
      </dsp:spPr>
      <dsp:style>
        <a:lnRef idx="0">
          <a:scrgbClr r="0" g="0" b="0"/>
        </a:lnRef>
        <a:fillRef idx="1">
          <a:scrgbClr r="0" g="0" b="0"/>
        </a:fillRef>
        <a:effectRef idx="2">
          <a:scrgbClr r="0" g="0" b="0"/>
        </a:effectRef>
        <a:fontRef idx="minor"/>
      </dsp:style>
    </dsp:sp>
    <dsp:sp modelId="{63748CBD-72AB-475B-93BB-2E1E19EB7CDF}">
      <dsp:nvSpPr>
        <dsp:cNvPr id="0" name=""/>
        <dsp:cNvSpPr/>
      </dsp:nvSpPr>
      <dsp:spPr>
        <a:xfrm>
          <a:off x="114929" y="1064954"/>
          <a:ext cx="1502779" cy="1086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r" defTabSz="622300">
            <a:lnSpc>
              <a:spcPct val="90000"/>
            </a:lnSpc>
            <a:spcBef>
              <a:spcPct val="0"/>
            </a:spcBef>
            <a:spcAft>
              <a:spcPct val="10000"/>
            </a:spcAft>
          </a:pPr>
          <a:r>
            <a:rPr lang="en-US" sz="1400" kern="1200" dirty="0" smtClean="0">
              <a:latin typeface="Century Gothic"/>
              <a:ea typeface="+mn-ea"/>
              <a:cs typeface="+mn-cs"/>
            </a:rPr>
            <a:t>SOW transmitted to Contractor for best resource at the best price</a:t>
          </a:r>
          <a:endParaRPr lang="en-US" sz="1600" kern="1200" dirty="0">
            <a:latin typeface="Century Gothic"/>
            <a:ea typeface="+mn-ea"/>
            <a:cs typeface="+mn-cs"/>
          </a:endParaRPr>
        </a:p>
      </dsp:txBody>
      <dsp:txXfrm>
        <a:off x="114929" y="1064954"/>
        <a:ext cx="1502779" cy="1086493"/>
      </dsp:txXfrm>
    </dsp:sp>
    <dsp:sp modelId="{07F3DE25-1642-45C2-B4F6-1F381AF4B3C9}">
      <dsp:nvSpPr>
        <dsp:cNvPr id="0" name=""/>
        <dsp:cNvSpPr/>
      </dsp:nvSpPr>
      <dsp:spPr>
        <a:xfrm>
          <a:off x="1704443" y="2582215"/>
          <a:ext cx="1122624" cy="1122390"/>
        </a:xfrm>
        <a:prstGeom prst="ellipse">
          <a:avLst/>
        </a:prstGeom>
        <a:blipFill dpi="0" rotWithShape="1">
          <a:blip xmlns:r="http://schemas.openxmlformats.org/officeDocument/2006/relationships" r:embed="rId3"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a:ln>
          <a:noFill/>
        </a:ln>
        <a:effectLst/>
      </dsp:spPr>
      <dsp:style>
        <a:lnRef idx="0">
          <a:scrgbClr r="0" g="0" b="0"/>
        </a:lnRef>
        <a:fillRef idx="1">
          <a:scrgbClr r="0" g="0" b="0"/>
        </a:fillRef>
        <a:effectRef idx="2">
          <a:scrgbClr r="0" g="0" b="0"/>
        </a:effectRef>
        <a:fontRef idx="minor"/>
      </dsp:style>
    </dsp:sp>
    <dsp:sp modelId="{24DAAE03-8AA3-4374-B236-819FD4BAD3C8}">
      <dsp:nvSpPr>
        <dsp:cNvPr id="0" name=""/>
        <dsp:cNvSpPr/>
      </dsp:nvSpPr>
      <dsp:spPr>
        <a:xfrm>
          <a:off x="114929" y="2600403"/>
          <a:ext cx="1502779" cy="1086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r" defTabSz="622300">
            <a:lnSpc>
              <a:spcPct val="90000"/>
            </a:lnSpc>
            <a:spcBef>
              <a:spcPct val="0"/>
            </a:spcBef>
            <a:spcAft>
              <a:spcPct val="10000"/>
            </a:spcAft>
          </a:pPr>
          <a:r>
            <a:rPr lang="en-US" sz="1400" kern="1200" dirty="0" smtClean="0">
              <a:latin typeface="Century Gothic"/>
              <a:ea typeface="+mn-ea"/>
              <a:cs typeface="+mn-cs"/>
            </a:rPr>
            <a:t>Agency Approvals of SOW via VMS system</a:t>
          </a:r>
          <a:endParaRPr lang="en-US" sz="1600" kern="1200" dirty="0">
            <a:latin typeface="Century Gothic"/>
            <a:ea typeface="+mn-ea"/>
            <a:cs typeface="+mn-cs"/>
          </a:endParaRPr>
        </a:p>
      </dsp:txBody>
      <dsp:txXfrm>
        <a:off x="114929" y="2600403"/>
        <a:ext cx="1502779" cy="1086493"/>
      </dsp:txXfrm>
    </dsp:sp>
    <dsp:sp modelId="{37E17C6F-ED68-448D-88C1-BFA2E9B6DD18}">
      <dsp:nvSpPr>
        <dsp:cNvPr id="0" name=""/>
        <dsp:cNvSpPr/>
      </dsp:nvSpPr>
      <dsp:spPr>
        <a:xfrm>
          <a:off x="2529342" y="3663922"/>
          <a:ext cx="1122624" cy="1122390"/>
        </a:xfrm>
        <a:prstGeom prst="ellipse">
          <a:avLst/>
        </a:prstGeom>
        <a:blipFill dpi="0" rotWithShape="1">
          <a:blip xmlns:r="http://schemas.openxmlformats.org/officeDocument/2006/relationships" r:embed="rId4"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a:ln>
          <a:noFill/>
        </a:ln>
        <a:effectLst/>
      </dsp:spPr>
      <dsp:style>
        <a:lnRef idx="0">
          <a:scrgbClr r="0" g="0" b="0"/>
        </a:lnRef>
        <a:fillRef idx="1">
          <a:scrgbClr r="0" g="0" b="0"/>
        </a:fillRef>
        <a:effectRef idx="2">
          <a:scrgbClr r="0" g="0" b="0"/>
        </a:effectRef>
        <a:fontRef idx="minor"/>
      </dsp:style>
    </dsp:sp>
    <dsp:sp modelId="{9658C117-7785-4D2C-B987-9EA97BF9F6B2}">
      <dsp:nvSpPr>
        <dsp:cNvPr id="0" name=""/>
        <dsp:cNvSpPr/>
      </dsp:nvSpPr>
      <dsp:spPr>
        <a:xfrm>
          <a:off x="941058" y="3686896"/>
          <a:ext cx="1502779" cy="1086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r" defTabSz="622300">
            <a:lnSpc>
              <a:spcPct val="90000"/>
            </a:lnSpc>
            <a:spcBef>
              <a:spcPct val="0"/>
            </a:spcBef>
            <a:spcAft>
              <a:spcPct val="10000"/>
            </a:spcAft>
          </a:pPr>
          <a:r>
            <a:rPr lang="en-US" sz="1400" kern="1200" dirty="0" smtClean="0">
              <a:latin typeface="Century Gothic"/>
              <a:ea typeface="+mn-ea"/>
              <a:cs typeface="+mn-cs"/>
            </a:rPr>
            <a:t>Agency submits SOW via VMS system</a:t>
          </a:r>
          <a:endParaRPr lang="en-US" sz="2400" kern="1200" dirty="0">
            <a:latin typeface="Century Gothic"/>
            <a:ea typeface="+mn-ea"/>
            <a:cs typeface="+mn-cs"/>
          </a:endParaRPr>
        </a:p>
      </dsp:txBody>
      <dsp:txXfrm>
        <a:off x="941058" y="3686896"/>
        <a:ext cx="1502779" cy="10864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E59EE6-24A2-4651-996A-9AFB7B9FFC8F}">
      <dsp:nvSpPr>
        <dsp:cNvPr id="0" name=""/>
        <dsp:cNvSpPr/>
      </dsp:nvSpPr>
      <dsp:spPr>
        <a:xfrm flipV="1">
          <a:off x="4445659" y="2067883"/>
          <a:ext cx="393042" cy="659434"/>
        </a:xfrm>
        <a:prstGeom prst="ellipse">
          <a:avLst/>
        </a:prstGeom>
        <a:solidFill>
          <a:schemeClr val="bg2"/>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dirty="0">
            <a:latin typeface="Century Gothic"/>
            <a:ea typeface="+mn-ea"/>
            <a:cs typeface="+mn-cs"/>
          </a:endParaRPr>
        </a:p>
      </dsp:txBody>
      <dsp:txXfrm rot="10800000">
        <a:off x="4503219" y="2164455"/>
        <a:ext cx="277922" cy="466290"/>
      </dsp:txXfrm>
    </dsp:sp>
    <dsp:sp modelId="{1EA0B330-A62A-423B-9436-56354426AF14}">
      <dsp:nvSpPr>
        <dsp:cNvPr id="0" name=""/>
        <dsp:cNvSpPr/>
      </dsp:nvSpPr>
      <dsp:spPr>
        <a:xfrm rot="10800000" flipH="1">
          <a:off x="-1270776" y="8"/>
          <a:ext cx="4244765" cy="4424748"/>
        </a:xfrm>
        <a:prstGeom prst="blockArc">
          <a:avLst>
            <a:gd name="adj1" fmla="val 16509444"/>
            <a:gd name="adj2" fmla="val 5088054"/>
            <a:gd name="adj3" fmla="val 524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641F8A4-CF11-4116-B4E6-8425449904ED}">
      <dsp:nvSpPr>
        <dsp:cNvPr id="0" name=""/>
        <dsp:cNvSpPr/>
      </dsp:nvSpPr>
      <dsp:spPr>
        <a:xfrm flipH="1">
          <a:off x="1158373" y="0"/>
          <a:ext cx="1128433" cy="1128197"/>
        </a:xfrm>
        <a:prstGeom prst="ellipse">
          <a:avLst/>
        </a:prstGeom>
        <a:blipFill dpi="0" rotWithShape="1">
          <a:blip xmlns:r="http://schemas.openxmlformats.org/officeDocument/2006/relationships" r:embed="rId1"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a:ln>
          <a:noFill/>
        </a:ln>
        <a:effectLst/>
      </dsp:spPr>
      <dsp:style>
        <a:lnRef idx="0">
          <a:scrgbClr r="0" g="0" b="0"/>
        </a:lnRef>
        <a:fillRef idx="1">
          <a:scrgbClr r="0" g="0" b="0"/>
        </a:fillRef>
        <a:effectRef idx="2">
          <a:scrgbClr r="0" g="0" b="0"/>
        </a:effectRef>
        <a:fontRef idx="minor"/>
      </dsp:style>
    </dsp:sp>
    <dsp:sp modelId="{4E1806DE-992B-4280-BAAA-DE6487DCDC77}">
      <dsp:nvSpPr>
        <dsp:cNvPr id="0" name=""/>
        <dsp:cNvSpPr/>
      </dsp:nvSpPr>
      <dsp:spPr>
        <a:xfrm flipH="1">
          <a:off x="1428154" y="14433"/>
          <a:ext cx="1510555" cy="1092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r" defTabSz="533400">
            <a:lnSpc>
              <a:spcPct val="90000"/>
            </a:lnSpc>
            <a:spcBef>
              <a:spcPct val="0"/>
            </a:spcBef>
            <a:spcAft>
              <a:spcPct val="10000"/>
            </a:spcAft>
          </a:pPr>
          <a:endParaRPr lang="en-US" sz="1200" kern="1200" dirty="0">
            <a:latin typeface="Century Gothic"/>
            <a:ea typeface="+mn-ea"/>
            <a:cs typeface="+mn-cs"/>
          </a:endParaRPr>
        </a:p>
      </dsp:txBody>
      <dsp:txXfrm>
        <a:off x="1428154" y="14433"/>
        <a:ext cx="1510555" cy="1092114"/>
      </dsp:txXfrm>
    </dsp:sp>
    <dsp:sp modelId="{7ACA9D6E-B4F2-44F7-ADFA-C71D9AD1611D}">
      <dsp:nvSpPr>
        <dsp:cNvPr id="0" name=""/>
        <dsp:cNvSpPr/>
      </dsp:nvSpPr>
      <dsp:spPr>
        <a:xfrm flipH="1">
          <a:off x="2132245" y="878316"/>
          <a:ext cx="1128433" cy="1128197"/>
        </a:xfrm>
        <a:prstGeom prst="ellipse">
          <a:avLst/>
        </a:prstGeom>
        <a:blipFill dpi="0" rotWithShape="1">
          <a:blip xmlns:r="http://schemas.openxmlformats.org/officeDocument/2006/relationships" r:embed="rId2"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a:ln>
          <a:noFill/>
        </a:ln>
        <a:effectLst/>
      </dsp:spPr>
      <dsp:style>
        <a:lnRef idx="0">
          <a:scrgbClr r="0" g="0" b="0"/>
        </a:lnRef>
        <a:fillRef idx="1">
          <a:scrgbClr r="0" g="0" b="0"/>
        </a:fillRef>
        <a:effectRef idx="2">
          <a:scrgbClr r="0" g="0" b="0"/>
        </a:effectRef>
        <a:fontRef idx="minor"/>
      </dsp:style>
    </dsp:sp>
    <dsp:sp modelId="{63748CBD-72AB-475B-93BB-2E1E19EB7CDF}">
      <dsp:nvSpPr>
        <dsp:cNvPr id="0" name=""/>
        <dsp:cNvSpPr/>
      </dsp:nvSpPr>
      <dsp:spPr>
        <a:xfrm>
          <a:off x="597751" y="1070464"/>
          <a:ext cx="1510555" cy="1092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r" defTabSz="711200">
            <a:lnSpc>
              <a:spcPct val="90000"/>
            </a:lnSpc>
            <a:spcBef>
              <a:spcPct val="0"/>
            </a:spcBef>
            <a:spcAft>
              <a:spcPct val="10000"/>
            </a:spcAft>
          </a:pPr>
          <a:endParaRPr lang="en-US" sz="1600" kern="1200" dirty="0">
            <a:latin typeface="Century Gothic"/>
            <a:ea typeface="+mn-ea"/>
            <a:cs typeface="+mn-cs"/>
          </a:endParaRPr>
        </a:p>
      </dsp:txBody>
      <dsp:txXfrm>
        <a:off x="597751" y="1070464"/>
        <a:ext cx="1510555" cy="1092114"/>
      </dsp:txXfrm>
    </dsp:sp>
    <dsp:sp modelId="{07F3DE25-1642-45C2-B4F6-1F381AF4B3C9}">
      <dsp:nvSpPr>
        <dsp:cNvPr id="0" name=""/>
        <dsp:cNvSpPr/>
      </dsp:nvSpPr>
      <dsp:spPr>
        <a:xfrm flipH="1">
          <a:off x="2296563" y="2099124"/>
          <a:ext cx="1128433" cy="1128197"/>
        </a:xfrm>
        <a:prstGeom prst="ellipse">
          <a:avLst/>
        </a:prstGeom>
        <a:blipFill dpi="0" rotWithShape="1">
          <a:blip xmlns:r="http://schemas.openxmlformats.org/officeDocument/2006/relationships" r:embed="rId3"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a:ln>
          <a:noFill/>
        </a:ln>
        <a:effectLst/>
      </dsp:spPr>
      <dsp:style>
        <a:lnRef idx="0">
          <a:scrgbClr r="0" g="0" b="0"/>
        </a:lnRef>
        <a:fillRef idx="1">
          <a:scrgbClr r="0" g="0" b="0"/>
        </a:fillRef>
        <a:effectRef idx="2">
          <a:scrgbClr r="0" g="0" b="0"/>
        </a:effectRef>
        <a:fontRef idx="minor"/>
      </dsp:style>
    </dsp:sp>
    <dsp:sp modelId="{24DAAE03-8AA3-4374-B236-819FD4BAD3C8}">
      <dsp:nvSpPr>
        <dsp:cNvPr id="0" name=""/>
        <dsp:cNvSpPr/>
      </dsp:nvSpPr>
      <dsp:spPr>
        <a:xfrm>
          <a:off x="597751" y="2613858"/>
          <a:ext cx="1510555" cy="1092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r" defTabSz="711200">
            <a:lnSpc>
              <a:spcPct val="90000"/>
            </a:lnSpc>
            <a:spcBef>
              <a:spcPct val="0"/>
            </a:spcBef>
            <a:spcAft>
              <a:spcPct val="10000"/>
            </a:spcAft>
          </a:pPr>
          <a:endParaRPr lang="en-US" sz="1600" kern="1200" dirty="0">
            <a:latin typeface="Century Gothic"/>
            <a:ea typeface="+mn-ea"/>
            <a:cs typeface="+mn-cs"/>
          </a:endParaRPr>
        </a:p>
      </dsp:txBody>
      <dsp:txXfrm>
        <a:off x="597751" y="2613858"/>
        <a:ext cx="1510555" cy="1092114"/>
      </dsp:txXfrm>
    </dsp:sp>
    <dsp:sp modelId="{37E17C6F-ED68-448D-88C1-BFA2E9B6DD18}">
      <dsp:nvSpPr>
        <dsp:cNvPr id="0" name=""/>
        <dsp:cNvSpPr/>
      </dsp:nvSpPr>
      <dsp:spPr>
        <a:xfrm flipH="1">
          <a:off x="1413997" y="3371159"/>
          <a:ext cx="1128433" cy="1128197"/>
        </a:xfrm>
        <a:prstGeom prst="ellipse">
          <a:avLst/>
        </a:prstGeom>
        <a:blipFill dpi="0" rotWithShape="1">
          <a:blip xmlns:r="http://schemas.openxmlformats.org/officeDocument/2006/relationships" r:embed="rId4" cstate="print">
            <a:duotone>
              <a:schemeClr val="dk2">
                <a:hueOff val="0"/>
                <a:satOff val="0"/>
                <a:lumOff val="0"/>
                <a:alphaOff val="0"/>
                <a:shade val="20000"/>
                <a:satMod val="200000"/>
              </a:schemeClr>
              <a:schemeClr val="dk2">
                <a:hueOff val="0"/>
                <a:satOff val="0"/>
                <a:lumOff val="0"/>
                <a:alphaOff val="0"/>
                <a:tint val="12000"/>
                <a:satMod val="190000"/>
              </a:schemeClr>
            </a:duotone>
            <a:extLst>
              <a:ext uri="{28A0092B-C50C-407E-A947-70E740481C1C}">
                <a14:useLocalDpi xmlns:a14="http://schemas.microsoft.com/office/drawing/2010/main" val="0"/>
              </a:ext>
            </a:extLst>
          </a:blip>
          <a:srcRect/>
          <a:stretch>
            <a:fillRect/>
          </a:stretch>
        </a:blipFill>
        <a:ln>
          <a:noFill/>
        </a:ln>
        <a:effectLst/>
      </dsp:spPr>
      <dsp:style>
        <a:lnRef idx="0">
          <a:scrgbClr r="0" g="0" b="0"/>
        </a:lnRef>
        <a:fillRef idx="1">
          <a:scrgbClr r="0" g="0" b="0"/>
        </a:fillRef>
        <a:effectRef idx="2">
          <a:scrgbClr r="0" g="0" b="0"/>
        </a:effectRef>
        <a:fontRef idx="minor"/>
      </dsp:style>
    </dsp:sp>
    <dsp:sp modelId="{9658C117-7785-4D2C-B987-9EA97BF9F6B2}">
      <dsp:nvSpPr>
        <dsp:cNvPr id="0" name=""/>
        <dsp:cNvSpPr/>
      </dsp:nvSpPr>
      <dsp:spPr>
        <a:xfrm flipH="1">
          <a:off x="1428154" y="3705973"/>
          <a:ext cx="1510555" cy="1092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r" defTabSz="1066800">
            <a:lnSpc>
              <a:spcPct val="90000"/>
            </a:lnSpc>
            <a:spcBef>
              <a:spcPct val="0"/>
            </a:spcBef>
            <a:spcAft>
              <a:spcPct val="10000"/>
            </a:spcAft>
          </a:pPr>
          <a:endParaRPr lang="en-US" sz="2400" kern="1200" dirty="0">
            <a:latin typeface="Century Gothic"/>
            <a:ea typeface="+mn-ea"/>
            <a:cs typeface="+mn-cs"/>
          </a:endParaRPr>
        </a:p>
      </dsp:txBody>
      <dsp:txXfrm>
        <a:off x="1428154" y="3705973"/>
        <a:ext cx="1510555" cy="1092114"/>
      </dsp:txXfrm>
    </dsp:sp>
  </dsp:spTree>
</dsp:drawing>
</file>

<file path=ppt/diagrams/layout1.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771"/>
          </a:xfrm>
          <a:prstGeom prst="rect">
            <a:avLst/>
          </a:prstGeom>
        </p:spPr>
        <p:txBody>
          <a:bodyPr vert="horz" lIns="92757" tIns="46378" rIns="92757" bIns="46378" rtlCol="0"/>
          <a:lstStyle>
            <a:lvl1pPr algn="l">
              <a:defRPr sz="1200"/>
            </a:lvl1pPr>
          </a:lstStyle>
          <a:p>
            <a:endParaRPr dirty="0"/>
          </a:p>
        </p:txBody>
      </p:sp>
      <p:sp>
        <p:nvSpPr>
          <p:cNvPr id="3" name="Date Placeholder 2"/>
          <p:cNvSpPr>
            <a:spLocks noGrp="1"/>
          </p:cNvSpPr>
          <p:nvPr>
            <p:ph type="dt" sz="quarter" idx="1"/>
          </p:nvPr>
        </p:nvSpPr>
        <p:spPr>
          <a:xfrm>
            <a:off x="3970938" y="0"/>
            <a:ext cx="3037840" cy="462771"/>
          </a:xfrm>
          <a:prstGeom prst="rect">
            <a:avLst/>
          </a:prstGeom>
        </p:spPr>
        <p:txBody>
          <a:bodyPr vert="horz" lIns="92757" tIns="46378" rIns="92757" bIns="46378" rtlCol="0"/>
          <a:lstStyle>
            <a:lvl1pPr algn="r">
              <a:defRPr sz="1200"/>
            </a:lvl1pPr>
          </a:lstStyle>
          <a:p>
            <a:fld id="{52BBEB64-35AE-4293-AF4C-38F790147BED}" type="datetimeFigureOut">
              <a:rPr lang="en-US"/>
              <a:t>9/14/2016</a:t>
            </a:fld>
            <a:endParaRPr dirty="0"/>
          </a:p>
        </p:txBody>
      </p:sp>
      <p:sp>
        <p:nvSpPr>
          <p:cNvPr id="4" name="Footer Placeholder 3"/>
          <p:cNvSpPr>
            <a:spLocks noGrp="1"/>
          </p:cNvSpPr>
          <p:nvPr>
            <p:ph type="ftr" sz="quarter" idx="2"/>
          </p:nvPr>
        </p:nvSpPr>
        <p:spPr>
          <a:xfrm>
            <a:off x="0" y="8760606"/>
            <a:ext cx="3037840" cy="462770"/>
          </a:xfrm>
          <a:prstGeom prst="rect">
            <a:avLst/>
          </a:prstGeom>
        </p:spPr>
        <p:txBody>
          <a:bodyPr vert="horz" lIns="92757" tIns="46378" rIns="92757" bIns="46378" rtlCol="0" anchor="b"/>
          <a:lstStyle>
            <a:lvl1pPr algn="l">
              <a:defRPr sz="1200"/>
            </a:lvl1pPr>
          </a:lstStyle>
          <a:p>
            <a:endParaRPr dirty="0"/>
          </a:p>
        </p:txBody>
      </p:sp>
      <p:sp>
        <p:nvSpPr>
          <p:cNvPr id="5" name="Slide Number Placeholder 4"/>
          <p:cNvSpPr>
            <a:spLocks noGrp="1"/>
          </p:cNvSpPr>
          <p:nvPr>
            <p:ph type="sldNum" sz="quarter" idx="3"/>
          </p:nvPr>
        </p:nvSpPr>
        <p:spPr>
          <a:xfrm>
            <a:off x="3970938" y="8760606"/>
            <a:ext cx="3037840" cy="462770"/>
          </a:xfrm>
          <a:prstGeom prst="rect">
            <a:avLst/>
          </a:prstGeom>
        </p:spPr>
        <p:txBody>
          <a:bodyPr vert="horz" lIns="92757" tIns="46378" rIns="92757" bIns="46378" rtlCol="0" anchor="b"/>
          <a:lstStyle>
            <a:lvl1pPr algn="r">
              <a:defRPr sz="1200"/>
            </a:lvl1pPr>
          </a:lstStyle>
          <a:p>
            <a:fld id="{1DA391BE-477F-4938-A1CE-A0BB2F14A406}" type="slidenum">
              <a:rPr/>
              <a:t>‹#›</a:t>
            </a:fld>
            <a:endParaRPr dirty="0"/>
          </a:p>
        </p:txBody>
      </p:sp>
    </p:spTree>
    <p:extLst>
      <p:ext uri="{BB962C8B-B14F-4D97-AF65-F5344CB8AC3E}">
        <p14:creationId xmlns:p14="http://schemas.microsoft.com/office/powerpoint/2010/main" val="1038389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771"/>
          </a:xfrm>
          <a:prstGeom prst="rect">
            <a:avLst/>
          </a:prstGeom>
        </p:spPr>
        <p:txBody>
          <a:bodyPr vert="horz" lIns="92757" tIns="46378" rIns="92757" bIns="46378" rtlCol="0"/>
          <a:lstStyle>
            <a:lvl1pPr algn="l">
              <a:defRPr sz="1200"/>
            </a:lvl1pPr>
          </a:lstStyle>
          <a:p>
            <a:endParaRPr dirty="0"/>
          </a:p>
        </p:txBody>
      </p:sp>
      <p:sp>
        <p:nvSpPr>
          <p:cNvPr id="3" name="Date Placeholder 2"/>
          <p:cNvSpPr>
            <a:spLocks noGrp="1"/>
          </p:cNvSpPr>
          <p:nvPr>
            <p:ph type="dt" idx="1"/>
          </p:nvPr>
        </p:nvSpPr>
        <p:spPr>
          <a:xfrm>
            <a:off x="3970938" y="0"/>
            <a:ext cx="3037840" cy="462771"/>
          </a:xfrm>
          <a:prstGeom prst="rect">
            <a:avLst/>
          </a:prstGeom>
        </p:spPr>
        <p:txBody>
          <a:bodyPr vert="horz" lIns="92757" tIns="46378" rIns="92757" bIns="46378" rtlCol="0"/>
          <a:lstStyle>
            <a:lvl1pPr algn="r">
              <a:defRPr sz="1200"/>
            </a:lvl1pPr>
          </a:lstStyle>
          <a:p>
            <a:fld id="{BC2AE60B-075F-4DD5-8053-C8426E2D0DAD}" type="datetimeFigureOut">
              <a:rPr lang="en-US"/>
              <a:t>9/14/2016</a:t>
            </a:fld>
            <a:endParaRPr dirty="0"/>
          </a:p>
        </p:txBody>
      </p:sp>
      <p:sp>
        <p:nvSpPr>
          <p:cNvPr id="4" name="Slide Image Placeholder 3"/>
          <p:cNvSpPr>
            <a:spLocks noGrp="1" noRot="1" noChangeAspect="1"/>
          </p:cNvSpPr>
          <p:nvPr>
            <p:ph type="sldImg" idx="2"/>
          </p:nvPr>
        </p:nvSpPr>
        <p:spPr>
          <a:xfrm>
            <a:off x="738188" y="1152525"/>
            <a:ext cx="5534025" cy="3113088"/>
          </a:xfrm>
          <a:prstGeom prst="rect">
            <a:avLst/>
          </a:prstGeom>
          <a:noFill/>
          <a:ln w="12700">
            <a:solidFill>
              <a:prstClr val="black"/>
            </a:solidFill>
          </a:ln>
        </p:spPr>
        <p:txBody>
          <a:bodyPr vert="horz" lIns="92757" tIns="46378" rIns="92757" bIns="46378" rtlCol="0" anchor="ctr"/>
          <a:lstStyle/>
          <a:p>
            <a:endParaRPr dirty="0"/>
          </a:p>
        </p:txBody>
      </p:sp>
      <p:sp>
        <p:nvSpPr>
          <p:cNvPr id="5" name="Notes Placeholder 4"/>
          <p:cNvSpPr>
            <a:spLocks noGrp="1"/>
          </p:cNvSpPr>
          <p:nvPr>
            <p:ph type="body" sz="quarter" idx="3"/>
          </p:nvPr>
        </p:nvSpPr>
        <p:spPr>
          <a:xfrm>
            <a:off x="701040" y="4438749"/>
            <a:ext cx="5608320" cy="3112889"/>
          </a:xfrm>
          <a:prstGeom prst="rect">
            <a:avLst/>
          </a:prstGeom>
        </p:spPr>
        <p:txBody>
          <a:bodyPr vert="horz" lIns="92757" tIns="46378" rIns="92757" bIns="46378"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760606"/>
            <a:ext cx="3037840" cy="462770"/>
          </a:xfrm>
          <a:prstGeom prst="rect">
            <a:avLst/>
          </a:prstGeom>
        </p:spPr>
        <p:txBody>
          <a:bodyPr vert="horz" lIns="92757" tIns="46378" rIns="92757" bIns="46378" rtlCol="0" anchor="b"/>
          <a:lstStyle>
            <a:lvl1pPr algn="l">
              <a:defRPr sz="1200"/>
            </a:lvl1pPr>
          </a:lstStyle>
          <a:p>
            <a:endParaRPr dirty="0"/>
          </a:p>
        </p:txBody>
      </p:sp>
      <p:sp>
        <p:nvSpPr>
          <p:cNvPr id="7" name="Slide Number Placeholder 6"/>
          <p:cNvSpPr>
            <a:spLocks noGrp="1"/>
          </p:cNvSpPr>
          <p:nvPr>
            <p:ph type="sldNum" sz="quarter" idx="5"/>
          </p:nvPr>
        </p:nvSpPr>
        <p:spPr>
          <a:xfrm>
            <a:off x="3970938" y="8760606"/>
            <a:ext cx="3037840" cy="462770"/>
          </a:xfrm>
          <a:prstGeom prst="rect">
            <a:avLst/>
          </a:prstGeom>
        </p:spPr>
        <p:txBody>
          <a:bodyPr vert="horz" lIns="92757" tIns="46378" rIns="92757" bIns="46378" rtlCol="0" anchor="b"/>
          <a:lstStyle>
            <a:lvl1pPr algn="r">
              <a:defRPr sz="1200"/>
            </a:lvl1pPr>
          </a:lstStyle>
          <a:p>
            <a:fld id="{965799C3-014C-4660-8E6C-35FB9C38CE6F}" type="slidenum">
              <a:rPr/>
              <a:t>‹#›</a:t>
            </a:fld>
            <a:endParaRPr dirty="0"/>
          </a:p>
        </p:txBody>
      </p:sp>
    </p:spTree>
    <p:extLst>
      <p:ext uri="{BB962C8B-B14F-4D97-AF65-F5344CB8AC3E}">
        <p14:creationId xmlns:p14="http://schemas.microsoft.com/office/powerpoint/2010/main" val="1611354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A8224893-DBDA-4BFA-9CE1-4BFE7CD0F8CF}" type="datetime1">
              <a:rPr lang="en-US"/>
              <a:t>9/14/2016</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294236191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F4E5243-F52A-4D37-9694-EB26C6C31910}" type="datetime1">
              <a:rPr lang="en-US"/>
              <a:t>9/14/2016</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A77B6E1-634A-48DC-9E8B-D894023267EF}" type="datetime1">
              <a:rPr lang="en-US"/>
              <a:t>9/14/2016</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B2D3E9E-A95C-48F2-B4BF-A71542E0BE9A}" type="datetime1">
              <a:rPr lang="en-US"/>
              <a:t>9/14/2016</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34050823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F84E2-2D7A-43CF-AC90-352A289A783A}" type="datetime1">
              <a:rPr lang="en-US"/>
              <a:t>9/14/2016</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304355997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838200" y="1828800"/>
            <a:ext cx="5181600" cy="4351337"/>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172200" y="1828800"/>
            <a:ext cx="5181600" cy="4351337"/>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12952B5-7A2F-4CC8-B7CE-9234E21C2837}" type="datetime1">
              <a:rPr lang="en-US"/>
              <a:t>9/14/2016</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42493787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1248" y="1681851"/>
            <a:ext cx="5156200" cy="731520"/>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1248" y="2507550"/>
            <a:ext cx="5156200" cy="372825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15064" y="1681851"/>
            <a:ext cx="5157787" cy="7315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5064" y="2507550"/>
            <a:ext cx="5157787" cy="372825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E1DA07A-9201-4B4B-BAF2-015AFA30F520}" type="datetime1">
              <a:rPr lang="en-US"/>
              <a:t>9/14/2016</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4FAB73BC-B049-4115-A692-8D63A059BFB8}" type="slidenum">
              <a:rPr/>
              <a:t>‹#›</a:t>
            </a:fld>
            <a:endParaRPr dirty="0"/>
          </a:p>
        </p:txBody>
      </p:sp>
      <p:sp>
        <p:nvSpPr>
          <p:cNvPr id="10" name="Title 9"/>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07237812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D7E00A-486F-4252-8B1D-E32645521F49}" type="datetime1">
              <a:rPr lang="en-US"/>
              <a:t>9/14/2016</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4FAB73BC-B049-4115-A692-8D63A059BFB8}" type="slidenum">
              <a:rPr/>
              <a:t>‹#›</a:t>
            </a:fld>
            <a:endParaRPr dirty="0"/>
          </a:p>
        </p:txBody>
      </p:sp>
      <p:sp>
        <p:nvSpPr>
          <p:cNvPr id="6" name="Title 5"/>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368188669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1">
              <a:rPr lang="en-US"/>
              <a:t>9/14/2016</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a:p>
        </p:txBody>
      </p:sp>
      <p:sp>
        <p:nvSpPr>
          <p:cNvPr id="3" name="Content Placeholder 2"/>
          <p:cNvSpPr>
            <a:spLocks noGrp="1"/>
          </p:cNvSpPr>
          <p:nvPr>
            <p:ph idx="1"/>
          </p:nvPr>
        </p:nvSpPr>
        <p:spPr>
          <a:xfrm>
            <a:off x="5181600" y="990600"/>
            <a:ext cx="6039484" cy="48768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10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E2C9B-5FA2-460D-9BE7-B0812FC2A6FF}" type="datetime1">
              <a:rPr lang="en-US"/>
              <a:t>9/14/2016</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148389765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a:p>
        </p:txBody>
      </p:sp>
      <p:sp>
        <p:nvSpPr>
          <p:cNvPr id="3" name="Picture Placeholder 2"/>
          <p:cNvSpPr>
            <a:spLocks noGrp="1"/>
          </p:cNvSpPr>
          <p:nvPr>
            <p:ph type="pic" idx="1"/>
          </p:nvPr>
        </p:nvSpPr>
        <p:spPr>
          <a:xfrm>
            <a:off x="5181600" y="990600"/>
            <a:ext cx="6041136" cy="4876800"/>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10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74940-A916-4C8B-9648-02A2D3898F9E}" type="datetime1">
              <a:rPr lang="en-US"/>
              <a:t>9/14/2016</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42166151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586B75A-687E-405C-8A0B-8D00578BA2C3}" type="datetime1">
              <a:rPr lang="en-US"/>
              <a:t>9/14/2016</a:t>
            </a:fld>
            <a:endParaRPr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4FAB73BC-B049-4115-A692-8D63A059BFB8}" type="slidenum">
              <a:rPr/>
              <a:t>‹#›</a:t>
            </a:fld>
            <a:endParaRPr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SzPct val="80000"/>
        <a:buFont typeface="Arial"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SzPct val="80000"/>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SzPct val="80000"/>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SzPct val="80000"/>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SzPct val="80000"/>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biznet.ct.gov/SCP_Search/ContractDetail.aspx?ID=12197"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das.ct.gov/Purchase/Info/DAS%2028.pdf" TargetMode="External"/><Relationship Id="rId2" Type="http://schemas.openxmlformats.org/officeDocument/2006/relationships/hyperlink" Target="http://www.biznet.ct.gov/Company/DocumentUploadBid.aspx?recno=40811" TargetMode="External"/><Relationship Id="rId1" Type="http://schemas.openxmlformats.org/officeDocument/2006/relationships/slideLayout" Target="../slideLayouts/slideLayout4.xml"/><Relationship Id="rId4" Type="http://schemas.openxmlformats.org/officeDocument/2006/relationships/hyperlink" Target="http://das.ct.gov/cr1.aspx?page=371"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das.ct.gov/sp1.aspx?page=432" TargetMode="External"/><Relationship Id="rId2" Type="http://schemas.openxmlformats.org/officeDocument/2006/relationships/hyperlink" Target="http://www.biznet.ct.gov/"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hyperlink" Target="mailto:Elizabeth.Basso@ct.gov"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96900"/>
            <a:ext cx="9144000" cy="4368800"/>
          </a:xfrm>
        </p:spPr>
        <p:txBody>
          <a:bodyPr>
            <a:noAutofit/>
          </a:bodyPr>
          <a:lstStyle/>
          <a:p>
            <a:r>
              <a:rPr lang="en-US" sz="4800" dirty="0" smtClean="0">
                <a:solidFill>
                  <a:srgbClr val="00B0F0"/>
                </a:solidFill>
              </a:rPr>
              <a:t/>
            </a:r>
            <a:br>
              <a:rPr lang="en-US" sz="4800" dirty="0" smtClean="0">
                <a:solidFill>
                  <a:srgbClr val="00B0F0"/>
                </a:solidFill>
              </a:rPr>
            </a:br>
            <a:r>
              <a:rPr lang="en-US" sz="4800" dirty="0">
                <a:solidFill>
                  <a:srgbClr val="00B0F0"/>
                </a:solidFill>
              </a:rPr>
              <a:t/>
            </a:r>
            <a:br>
              <a:rPr lang="en-US" sz="4800" dirty="0">
                <a:solidFill>
                  <a:srgbClr val="00B0F0"/>
                </a:solidFill>
              </a:rPr>
            </a:br>
            <a:r>
              <a:rPr lang="en-US" sz="4800" dirty="0" smtClean="0">
                <a:solidFill>
                  <a:srgbClr val="00B0F0"/>
                </a:solidFill>
              </a:rPr>
              <a:t/>
            </a:r>
            <a:br>
              <a:rPr lang="en-US" sz="4800" dirty="0" smtClean="0">
                <a:solidFill>
                  <a:srgbClr val="00B0F0"/>
                </a:solidFill>
              </a:rPr>
            </a:br>
            <a:r>
              <a:rPr lang="en-US" sz="4800" dirty="0">
                <a:solidFill>
                  <a:srgbClr val="00B0F0"/>
                </a:solidFill>
              </a:rPr>
              <a:t/>
            </a:r>
            <a:br>
              <a:rPr lang="en-US" sz="4800" dirty="0">
                <a:solidFill>
                  <a:srgbClr val="00B0F0"/>
                </a:solidFill>
              </a:rPr>
            </a:br>
            <a:r>
              <a:rPr lang="en-US" sz="7200" dirty="0" smtClean="0">
                <a:solidFill>
                  <a:srgbClr val="00B0F0"/>
                </a:solidFill>
              </a:rPr>
              <a:t>WELCOME</a:t>
            </a:r>
            <a:r>
              <a:rPr lang="en-US" sz="4400" dirty="0" smtClean="0">
                <a:solidFill>
                  <a:srgbClr val="00B0F0"/>
                </a:solidFill>
              </a:rPr>
              <a:t/>
            </a:r>
            <a:br>
              <a:rPr lang="en-US" sz="4400" dirty="0" smtClean="0">
                <a:solidFill>
                  <a:srgbClr val="00B0F0"/>
                </a:solidFill>
              </a:rPr>
            </a:br>
            <a:r>
              <a:rPr lang="en-US" sz="2800" dirty="0"/>
              <a:t>NASPO/VALUEPOINT MULTI STATE COOPERATIVE</a:t>
            </a:r>
            <a:br>
              <a:rPr lang="en-US" sz="2800" dirty="0"/>
            </a:br>
            <a:r>
              <a:rPr lang="en-US" sz="3600" dirty="0" smtClean="0"/>
              <a:t>IT Vendor </a:t>
            </a:r>
            <a:r>
              <a:rPr lang="en-US" sz="3600" dirty="0"/>
              <a:t>Managed Service </a:t>
            </a:r>
            <a:r>
              <a:rPr lang="en-US" sz="3600" dirty="0" smtClean="0"/>
              <a:t>Providers</a:t>
            </a:r>
            <a:br>
              <a:rPr lang="en-US" sz="3600" dirty="0" smtClean="0"/>
            </a:br>
            <a:r>
              <a:rPr lang="en-US" sz="3600" dirty="0" smtClean="0"/>
              <a:t>Pre-Proposal </a:t>
            </a:r>
            <a:r>
              <a:rPr lang="en-US" sz="3600" dirty="0"/>
              <a:t>Meeting</a:t>
            </a:r>
            <a:br>
              <a:rPr lang="en-US" sz="3600" dirty="0"/>
            </a:br>
            <a:r>
              <a:rPr lang="en-US" sz="3600" dirty="0"/>
              <a:t>RFP </a:t>
            </a:r>
            <a:r>
              <a:rPr lang="en-US" sz="3600" dirty="0" smtClean="0"/>
              <a:t>14PSX0338</a:t>
            </a:r>
            <a:br>
              <a:rPr lang="en-US" sz="3600" dirty="0" smtClean="0"/>
            </a:br>
            <a:endParaRPr lang="en-US" sz="3600" dirty="0">
              <a:solidFill>
                <a:srgbClr val="00B0F0"/>
              </a:solidFill>
            </a:endParaRPr>
          </a:p>
        </p:txBody>
      </p:sp>
      <p:sp>
        <p:nvSpPr>
          <p:cNvPr id="3" name="Subtitle 2"/>
          <p:cNvSpPr>
            <a:spLocks noGrp="1"/>
          </p:cNvSpPr>
          <p:nvPr>
            <p:ph type="subTitle" idx="1"/>
          </p:nvPr>
        </p:nvSpPr>
        <p:spPr>
          <a:xfrm>
            <a:off x="571500" y="5092700"/>
            <a:ext cx="11061700" cy="1485900"/>
          </a:xfrm>
        </p:spPr>
        <p:txBody>
          <a:bodyPr>
            <a:normAutofit/>
          </a:bodyPr>
          <a:lstStyle/>
          <a:p>
            <a:r>
              <a:rPr lang="en-US" dirty="0" smtClean="0"/>
              <a:t>Sourcing Team States:</a:t>
            </a:r>
          </a:p>
          <a:p>
            <a:r>
              <a:rPr lang="en-US" dirty="0" smtClean="0"/>
              <a:t>Connecticut, Delaware, Indiana, Montana, Nebraska, New Jersey</a:t>
            </a:r>
            <a:endParaRPr lang="en-US" dirty="0"/>
          </a:p>
        </p:txBody>
      </p:sp>
    </p:spTree>
    <p:extLst>
      <p:ext uri="{BB962C8B-B14F-4D97-AF65-F5344CB8AC3E}">
        <p14:creationId xmlns:p14="http://schemas.microsoft.com/office/powerpoint/2010/main" val="3215745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4501" y="1485900"/>
            <a:ext cx="11226800" cy="646331"/>
          </a:xfrm>
          <a:prstGeom prst="rect">
            <a:avLst/>
          </a:prstGeom>
          <a:noFill/>
        </p:spPr>
        <p:txBody>
          <a:bodyPr wrap="square" rtlCol="0">
            <a:spAutoFit/>
          </a:bodyPr>
          <a:lstStyle/>
          <a:p>
            <a:endParaRPr lang="en-US" dirty="0"/>
          </a:p>
          <a:p>
            <a:endParaRPr lang="en-US" dirty="0"/>
          </a:p>
        </p:txBody>
      </p:sp>
      <p:sp>
        <p:nvSpPr>
          <p:cNvPr id="3" name="Rectangle 2"/>
          <p:cNvSpPr/>
          <p:nvPr/>
        </p:nvSpPr>
        <p:spPr>
          <a:xfrm>
            <a:off x="1524889" y="2251557"/>
            <a:ext cx="9886040" cy="1877437"/>
          </a:xfrm>
          <a:prstGeom prst="rect">
            <a:avLst/>
          </a:prstGeom>
        </p:spPr>
        <p:txBody>
          <a:bodyPr wrap="none">
            <a:spAutoFit/>
          </a:bodyPr>
          <a:lstStyle/>
          <a:p>
            <a:pPr algn="ctr"/>
            <a:r>
              <a:rPr lang="en-US" sz="4400" dirty="0"/>
              <a:t>IT VMSP RFP 14PSX0038 </a:t>
            </a:r>
            <a:r>
              <a:rPr lang="en-US" sz="4400" dirty="0" smtClean="0"/>
              <a:t>Pre-Proposal</a:t>
            </a:r>
            <a:endParaRPr lang="en-US" sz="4400" dirty="0"/>
          </a:p>
          <a:p>
            <a:pPr algn="ctr"/>
            <a:r>
              <a:rPr lang="en-US" sz="7200" dirty="0" smtClean="0">
                <a:solidFill>
                  <a:srgbClr val="00B0F0"/>
                </a:solidFill>
              </a:rPr>
              <a:t>Questions </a:t>
            </a:r>
            <a:r>
              <a:rPr lang="en-US" sz="7200" dirty="0">
                <a:solidFill>
                  <a:srgbClr val="00B0F0"/>
                </a:solidFill>
              </a:rPr>
              <a:t>&amp; </a:t>
            </a:r>
            <a:r>
              <a:rPr lang="en-US" sz="7200" dirty="0" smtClean="0">
                <a:solidFill>
                  <a:srgbClr val="00B0F0"/>
                </a:solidFill>
              </a:rPr>
              <a:t>Answers</a:t>
            </a:r>
          </a:p>
        </p:txBody>
      </p:sp>
    </p:spTree>
    <p:extLst>
      <p:ext uri="{BB962C8B-B14F-4D97-AF65-F5344CB8AC3E}">
        <p14:creationId xmlns:p14="http://schemas.microsoft.com/office/powerpoint/2010/main" val="8841417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365760"/>
            <a:ext cx="10515600" cy="447040"/>
          </a:xfrm>
        </p:spPr>
        <p:txBody>
          <a:bodyPr>
            <a:normAutofit/>
          </a:bodyPr>
          <a:lstStyle/>
          <a:p>
            <a:r>
              <a:rPr lang="en-US" sz="2000" dirty="0"/>
              <a:t>IT VMSP RFP 14PSX0338</a:t>
            </a:r>
          </a:p>
        </p:txBody>
      </p:sp>
      <p:sp>
        <p:nvSpPr>
          <p:cNvPr id="3" name="Content Placeholder 2"/>
          <p:cNvSpPr>
            <a:spLocks noGrp="1"/>
          </p:cNvSpPr>
          <p:nvPr>
            <p:ph sz="half" idx="1"/>
          </p:nvPr>
        </p:nvSpPr>
        <p:spPr/>
        <p:txBody>
          <a:bodyPr>
            <a:normAutofit/>
          </a:bodyPr>
          <a:lstStyle/>
          <a:p>
            <a:pPr lvl="0"/>
            <a:r>
              <a:rPr lang="en-US" dirty="0"/>
              <a:t>Prior to the new NASPO Valuepoint Multi-State Cooperative, how were IT Resources allocated to State of CT agency projects?</a:t>
            </a:r>
          </a:p>
          <a:p>
            <a:endParaRPr lang="en-US" dirty="0" smtClean="0"/>
          </a:p>
          <a:p>
            <a:endParaRPr lang="en-US" dirty="0"/>
          </a:p>
          <a:p>
            <a:endParaRPr lang="en-US" dirty="0" smtClean="0"/>
          </a:p>
          <a:p>
            <a:pPr lvl="0"/>
            <a:endParaRPr lang="en-US" dirty="0" smtClean="0"/>
          </a:p>
          <a:p>
            <a:pPr lvl="0"/>
            <a:r>
              <a:rPr lang="en-US" dirty="0" smtClean="0"/>
              <a:t>Who </a:t>
            </a:r>
            <a:r>
              <a:rPr lang="en-US" dirty="0"/>
              <a:t>will be managing the new NASPO Valuepoint Multi-State Cooperative? </a:t>
            </a:r>
          </a:p>
          <a:p>
            <a:endParaRPr lang="en-US" dirty="0"/>
          </a:p>
        </p:txBody>
      </p:sp>
      <p:sp>
        <p:nvSpPr>
          <p:cNvPr id="4" name="Content Placeholder 3"/>
          <p:cNvSpPr>
            <a:spLocks noGrp="1"/>
          </p:cNvSpPr>
          <p:nvPr>
            <p:ph sz="half" idx="2"/>
          </p:nvPr>
        </p:nvSpPr>
        <p:spPr/>
        <p:txBody>
          <a:bodyPr>
            <a:normAutofit/>
          </a:bodyPr>
          <a:lstStyle/>
          <a:p>
            <a:pPr lvl="0"/>
            <a:r>
              <a:rPr lang="en-US" dirty="0"/>
              <a:t>The State of Connecticut is currently using Contract 12PSX0251 on as needed basis. There are 7 Contractors on the current </a:t>
            </a:r>
            <a:r>
              <a:rPr lang="en-US" dirty="0" smtClean="0"/>
              <a:t>Information Technology Professional Services Contract</a:t>
            </a:r>
            <a:r>
              <a:rPr lang="en-US" dirty="0"/>
              <a:t>, </a:t>
            </a:r>
            <a:r>
              <a:rPr lang="en-US" dirty="0" smtClean="0"/>
              <a:t>due to </a:t>
            </a:r>
            <a:r>
              <a:rPr lang="en-US" dirty="0"/>
              <a:t>expire in April, </a:t>
            </a:r>
            <a:r>
              <a:rPr lang="en-US" dirty="0" smtClean="0"/>
              <a:t>2017. </a:t>
            </a:r>
            <a:r>
              <a:rPr lang="en-US" u="sng" dirty="0" smtClean="0">
                <a:hlinkClick r:id="rId2"/>
              </a:rPr>
              <a:t>http</a:t>
            </a:r>
            <a:r>
              <a:rPr lang="en-US" u="sng" dirty="0">
                <a:hlinkClick r:id="rId2"/>
              </a:rPr>
              <a:t>://www.biznet.ct.gov/SCP_Search/ContractDetail.aspx?ID=12197</a:t>
            </a:r>
            <a:endParaRPr lang="en-US" dirty="0"/>
          </a:p>
          <a:p>
            <a:endParaRPr lang="en-US" dirty="0" smtClean="0"/>
          </a:p>
          <a:p>
            <a:pPr lvl="0"/>
            <a:r>
              <a:rPr lang="en-US" dirty="0" smtClean="0"/>
              <a:t>SOC </a:t>
            </a:r>
            <a:r>
              <a:rPr lang="en-US" dirty="0"/>
              <a:t>DAS staff along with </a:t>
            </a:r>
            <a:r>
              <a:rPr lang="en-US" dirty="0" smtClean="0"/>
              <a:t>the </a:t>
            </a:r>
            <a:r>
              <a:rPr lang="en-US" dirty="0"/>
              <a:t>sourcing team members, </a:t>
            </a:r>
            <a:r>
              <a:rPr lang="en-US" dirty="0" smtClean="0"/>
              <a:t>the </a:t>
            </a:r>
            <a:r>
              <a:rPr lang="en-US" dirty="0"/>
              <a:t>participating entities’ coordinators </a:t>
            </a:r>
            <a:r>
              <a:rPr lang="en-US" dirty="0" smtClean="0"/>
              <a:t>and NASPO ValuePoint will </a:t>
            </a:r>
            <a:r>
              <a:rPr lang="en-US" dirty="0"/>
              <a:t>be managing any contract(s) resulting from this RFP.</a:t>
            </a:r>
          </a:p>
          <a:p>
            <a:endParaRPr lang="en-US" dirty="0"/>
          </a:p>
        </p:txBody>
      </p:sp>
    </p:spTree>
    <p:extLst>
      <p:ext uri="{BB962C8B-B14F-4D97-AF65-F5344CB8AC3E}">
        <p14:creationId xmlns:p14="http://schemas.microsoft.com/office/powerpoint/2010/main" val="1939375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365760"/>
            <a:ext cx="10515600" cy="637540"/>
          </a:xfrm>
        </p:spPr>
        <p:txBody>
          <a:bodyPr>
            <a:normAutofit/>
          </a:bodyPr>
          <a:lstStyle/>
          <a:p>
            <a:r>
              <a:rPr lang="en-US" sz="2000" dirty="0" smtClean="0"/>
              <a:t>IT VMSP RFP 14PSX0338</a:t>
            </a:r>
            <a:endParaRPr lang="en-US" sz="2000" dirty="0"/>
          </a:p>
        </p:txBody>
      </p:sp>
      <p:sp>
        <p:nvSpPr>
          <p:cNvPr id="3" name="Content Placeholder 2"/>
          <p:cNvSpPr>
            <a:spLocks noGrp="1"/>
          </p:cNvSpPr>
          <p:nvPr>
            <p:ph sz="half" idx="1"/>
          </p:nvPr>
        </p:nvSpPr>
        <p:spPr/>
        <p:txBody>
          <a:bodyPr/>
          <a:lstStyle/>
          <a:p>
            <a:pPr lvl="0"/>
            <a:r>
              <a:rPr lang="en-US" dirty="0"/>
              <a:t>How can small (CT) IT recruiting firms participate with the new NASPO Valuepoint Multi-State Cooperative? </a:t>
            </a:r>
          </a:p>
          <a:p>
            <a:endParaRPr lang="en-US" dirty="0" smtClean="0"/>
          </a:p>
          <a:p>
            <a:endParaRPr lang="en-US" dirty="0"/>
          </a:p>
          <a:p>
            <a:endParaRPr lang="en-US" dirty="0" smtClean="0"/>
          </a:p>
          <a:p>
            <a:pPr lvl="0"/>
            <a:r>
              <a:rPr lang="en-IN" dirty="0"/>
              <a:t>Does this opportunity contain Local Preference? If yes, please provide the details.</a:t>
            </a:r>
            <a:endParaRPr lang="en-US" dirty="0"/>
          </a:p>
          <a:p>
            <a:endParaRPr lang="en-US" dirty="0"/>
          </a:p>
        </p:txBody>
      </p:sp>
      <p:sp>
        <p:nvSpPr>
          <p:cNvPr id="4" name="Content Placeholder 3"/>
          <p:cNvSpPr>
            <a:spLocks noGrp="1"/>
          </p:cNvSpPr>
          <p:nvPr>
            <p:ph sz="half" idx="2"/>
          </p:nvPr>
        </p:nvSpPr>
        <p:spPr/>
        <p:txBody>
          <a:bodyPr/>
          <a:lstStyle/>
          <a:p>
            <a:pPr lvl="0"/>
            <a:r>
              <a:rPr lang="en-US" dirty="0"/>
              <a:t>Partnerships between large and small firms are encouraged. </a:t>
            </a:r>
            <a:r>
              <a:rPr lang="en-IN" dirty="0"/>
              <a:t>Neither the State, nor NASPO, provide guidance in this area.</a:t>
            </a:r>
            <a:endParaRPr lang="en-US" dirty="0"/>
          </a:p>
          <a:p>
            <a:endParaRPr lang="en-US" dirty="0" smtClean="0"/>
          </a:p>
          <a:p>
            <a:pPr marL="0" indent="0">
              <a:buNone/>
            </a:pPr>
            <a:endParaRPr lang="en-US" dirty="0" smtClean="0"/>
          </a:p>
          <a:p>
            <a:pPr lvl="0"/>
            <a:r>
              <a:rPr lang="en-IN" dirty="0"/>
              <a:t>Only to the extent that business with Micro-, Small-, Minority-, Woman- or Veteran-Owned local companies is encouraged. The RFP requests from the Proposer how much business will be with these local companies. </a:t>
            </a:r>
            <a:endParaRPr lang="en-US" dirty="0"/>
          </a:p>
          <a:p>
            <a:endParaRPr lang="en-US" dirty="0"/>
          </a:p>
        </p:txBody>
      </p:sp>
    </p:spTree>
    <p:extLst>
      <p:ext uri="{BB962C8B-B14F-4D97-AF65-F5344CB8AC3E}">
        <p14:creationId xmlns:p14="http://schemas.microsoft.com/office/powerpoint/2010/main" val="257771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365760"/>
            <a:ext cx="10515600" cy="624840"/>
          </a:xfrm>
        </p:spPr>
        <p:txBody>
          <a:bodyPr>
            <a:normAutofit/>
          </a:bodyPr>
          <a:lstStyle/>
          <a:p>
            <a:r>
              <a:rPr lang="en-US" sz="2000" dirty="0"/>
              <a:t>IT VMSP RFP 14PSX0338</a:t>
            </a:r>
          </a:p>
        </p:txBody>
      </p:sp>
      <p:sp>
        <p:nvSpPr>
          <p:cNvPr id="3" name="Content Placeholder 2"/>
          <p:cNvSpPr>
            <a:spLocks noGrp="1"/>
          </p:cNvSpPr>
          <p:nvPr>
            <p:ph sz="half" idx="1"/>
          </p:nvPr>
        </p:nvSpPr>
        <p:spPr/>
        <p:txBody>
          <a:bodyPr>
            <a:normAutofit/>
          </a:bodyPr>
          <a:lstStyle/>
          <a:p>
            <a:r>
              <a:rPr lang="en-IN" dirty="0"/>
              <a:t>Please specify how many references are required for each vendor? Please confirm the attachments needed. How many vendors would be awarded contract as a part of this opportunity?</a:t>
            </a:r>
            <a:endParaRPr lang="en-US" dirty="0"/>
          </a:p>
          <a:p>
            <a:pPr marL="0" lvl="0" indent="0">
              <a:buNone/>
            </a:pPr>
            <a:r>
              <a:rPr lang="en-US" dirty="0"/>
              <a:t> </a:t>
            </a:r>
          </a:p>
          <a:p>
            <a:pPr lvl="0"/>
            <a:r>
              <a:rPr lang="en-IN" dirty="0" smtClean="0"/>
              <a:t>Work </a:t>
            </a:r>
            <a:r>
              <a:rPr lang="en-IN" dirty="0"/>
              <a:t>can be performed on-site, off-site or both?</a:t>
            </a:r>
            <a:endParaRPr lang="en-US" dirty="0"/>
          </a:p>
          <a:p>
            <a:endParaRPr lang="en-US" dirty="0" smtClean="0"/>
          </a:p>
          <a:p>
            <a:endParaRPr lang="en-US" dirty="0" smtClean="0"/>
          </a:p>
          <a:p>
            <a:pPr lvl="0"/>
            <a:r>
              <a:rPr lang="en-IN" dirty="0"/>
              <a:t>What is the number of positions available for each job title? </a:t>
            </a:r>
            <a:endParaRPr lang="en-US" dirty="0"/>
          </a:p>
          <a:p>
            <a:endParaRPr lang="en-US" dirty="0"/>
          </a:p>
        </p:txBody>
      </p:sp>
      <p:sp>
        <p:nvSpPr>
          <p:cNvPr id="4" name="Content Placeholder 3"/>
          <p:cNvSpPr>
            <a:spLocks noGrp="1"/>
          </p:cNvSpPr>
          <p:nvPr>
            <p:ph sz="half" idx="2"/>
          </p:nvPr>
        </p:nvSpPr>
        <p:spPr/>
        <p:txBody>
          <a:bodyPr>
            <a:normAutofit/>
          </a:bodyPr>
          <a:lstStyle/>
          <a:p>
            <a:pPr lvl="0"/>
            <a:endParaRPr lang="en-IN" dirty="0" smtClean="0"/>
          </a:p>
          <a:p>
            <a:pPr lvl="0"/>
            <a:r>
              <a:rPr lang="en-IN" dirty="0" smtClean="0"/>
              <a:t>Refer </a:t>
            </a:r>
            <a:r>
              <a:rPr lang="en-IN" dirty="0"/>
              <a:t>to </a:t>
            </a:r>
            <a:r>
              <a:rPr lang="en-IN" dirty="0" smtClean="0"/>
              <a:t>all RFP </a:t>
            </a:r>
            <a:r>
              <a:rPr lang="en-IN" dirty="0"/>
              <a:t>documentation</a:t>
            </a:r>
            <a:r>
              <a:rPr lang="en-IN" dirty="0" smtClean="0"/>
              <a:t>.</a:t>
            </a:r>
            <a:endParaRPr lang="en-US" dirty="0"/>
          </a:p>
          <a:p>
            <a:endParaRPr lang="en-US" dirty="0" smtClean="0"/>
          </a:p>
          <a:p>
            <a:pPr marL="0" indent="0">
              <a:buNone/>
            </a:pPr>
            <a:endParaRPr lang="en-US" dirty="0" smtClean="0"/>
          </a:p>
          <a:p>
            <a:pPr marL="0" indent="0">
              <a:buNone/>
            </a:pPr>
            <a:endParaRPr lang="en-US" dirty="0"/>
          </a:p>
          <a:p>
            <a:pPr lvl="0"/>
            <a:r>
              <a:rPr lang="en-IN" dirty="0" smtClean="0"/>
              <a:t>Per </a:t>
            </a:r>
            <a:r>
              <a:rPr lang="en-IN" dirty="0"/>
              <a:t>the RFP Proposal Requirements </a:t>
            </a:r>
            <a:r>
              <a:rPr lang="en-IN" dirty="0" smtClean="0"/>
              <a:t>section</a:t>
            </a:r>
            <a:r>
              <a:rPr lang="en-IN" dirty="0"/>
              <a:t>, Item 2: </a:t>
            </a:r>
            <a:r>
              <a:rPr lang="en-IN" u="sng" dirty="0"/>
              <a:t>On Site</a:t>
            </a:r>
            <a:r>
              <a:rPr lang="en-IN" dirty="0"/>
              <a:t> Hourly </a:t>
            </a:r>
            <a:r>
              <a:rPr lang="en-IN" dirty="0" smtClean="0"/>
              <a:t>Rates</a:t>
            </a:r>
          </a:p>
          <a:p>
            <a:pPr lvl="0"/>
            <a:endParaRPr lang="en-IN" dirty="0" smtClean="0"/>
          </a:p>
          <a:p>
            <a:pPr lvl="0"/>
            <a:endParaRPr lang="en-IN" dirty="0"/>
          </a:p>
          <a:p>
            <a:r>
              <a:rPr lang="en-IN" dirty="0"/>
              <a:t>That information is not </a:t>
            </a:r>
            <a:r>
              <a:rPr lang="en-IN" dirty="0" smtClean="0"/>
              <a:t>available at </a:t>
            </a:r>
            <a:r>
              <a:rPr lang="en-IN" dirty="0"/>
              <a:t>this time.</a:t>
            </a:r>
            <a:endParaRPr lang="en-US" dirty="0"/>
          </a:p>
          <a:p>
            <a:pPr marL="0" lvl="0" indent="0">
              <a:buNone/>
            </a:pPr>
            <a:endParaRPr lang="en-US" dirty="0"/>
          </a:p>
        </p:txBody>
      </p:sp>
    </p:spTree>
    <p:extLst>
      <p:ext uri="{BB962C8B-B14F-4D97-AF65-F5344CB8AC3E}">
        <p14:creationId xmlns:p14="http://schemas.microsoft.com/office/powerpoint/2010/main" val="2858292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365760"/>
            <a:ext cx="10515600" cy="637540"/>
          </a:xfrm>
        </p:spPr>
        <p:txBody>
          <a:bodyPr>
            <a:normAutofit/>
          </a:bodyPr>
          <a:lstStyle/>
          <a:p>
            <a:r>
              <a:rPr lang="en-US" sz="2000" dirty="0"/>
              <a:t>IT VMSP RFP 14PSX0338</a:t>
            </a:r>
          </a:p>
        </p:txBody>
      </p:sp>
      <p:sp>
        <p:nvSpPr>
          <p:cNvPr id="3" name="Content Placeholder 2"/>
          <p:cNvSpPr>
            <a:spLocks noGrp="1"/>
          </p:cNvSpPr>
          <p:nvPr>
            <p:ph sz="half" idx="1"/>
          </p:nvPr>
        </p:nvSpPr>
        <p:spPr/>
        <p:txBody>
          <a:bodyPr/>
          <a:lstStyle/>
          <a:p>
            <a:r>
              <a:rPr lang="en-US" dirty="0"/>
              <a:t>Are there estimates for the annual number and amounts of project-based engagements? </a:t>
            </a:r>
            <a:endParaRPr lang="en-US" dirty="0" smtClean="0"/>
          </a:p>
          <a:p>
            <a:endParaRPr lang="en-US" dirty="0"/>
          </a:p>
          <a:p>
            <a:pPr lvl="0">
              <a:spcBef>
                <a:spcPts val="1800"/>
              </a:spcBef>
            </a:pPr>
            <a:r>
              <a:rPr lang="en-US" dirty="0"/>
              <a:t>Is there a dollar limit to project-based engagements</a:t>
            </a:r>
            <a:r>
              <a:rPr lang="en-US" dirty="0" smtClean="0"/>
              <a:t>?</a:t>
            </a:r>
          </a:p>
          <a:p>
            <a:pPr lvl="0"/>
            <a:endParaRPr lang="en-US" dirty="0" smtClean="0"/>
          </a:p>
          <a:p>
            <a:pPr lvl="0"/>
            <a:endParaRPr lang="en-US" dirty="0"/>
          </a:p>
          <a:p>
            <a:pPr lvl="0"/>
            <a:r>
              <a:rPr lang="en-US" dirty="0" smtClean="0"/>
              <a:t>RFP </a:t>
            </a:r>
            <a:r>
              <a:rPr lang="en-US" dirty="0"/>
              <a:t>document, Page 19: Should Rates be specific to CT, or all regions?</a:t>
            </a:r>
          </a:p>
          <a:p>
            <a:endParaRPr lang="en-US" dirty="0"/>
          </a:p>
        </p:txBody>
      </p:sp>
      <p:sp>
        <p:nvSpPr>
          <p:cNvPr id="4" name="Content Placeholder 3"/>
          <p:cNvSpPr>
            <a:spLocks noGrp="1"/>
          </p:cNvSpPr>
          <p:nvPr>
            <p:ph sz="half" idx="2"/>
          </p:nvPr>
        </p:nvSpPr>
        <p:spPr/>
        <p:txBody>
          <a:bodyPr/>
          <a:lstStyle/>
          <a:p>
            <a:pPr lvl="0"/>
            <a:r>
              <a:rPr lang="en-US" dirty="0" smtClean="0"/>
              <a:t>That information is not available at this time.</a:t>
            </a:r>
            <a:endParaRPr lang="en-US" dirty="0"/>
          </a:p>
          <a:p>
            <a:endParaRPr lang="en-US" dirty="0" smtClean="0"/>
          </a:p>
          <a:p>
            <a:pPr marL="0" indent="0">
              <a:buNone/>
            </a:pPr>
            <a:endParaRPr lang="en-US" dirty="0" smtClean="0"/>
          </a:p>
          <a:p>
            <a:pPr lvl="0"/>
            <a:r>
              <a:rPr lang="en-US" dirty="0" smtClean="0"/>
              <a:t>Each </a:t>
            </a:r>
            <a:r>
              <a:rPr lang="en-US" dirty="0"/>
              <a:t>individual state may or may not choose to limit the dollar amount on engagements</a:t>
            </a:r>
            <a:r>
              <a:rPr lang="en-US" dirty="0" smtClean="0"/>
              <a:t>. However, we do not anticipate fixed price engagements.</a:t>
            </a:r>
            <a:endParaRPr lang="en-IN" dirty="0" smtClean="0"/>
          </a:p>
          <a:p>
            <a:pPr lvl="0"/>
            <a:endParaRPr lang="en-US" dirty="0" smtClean="0"/>
          </a:p>
          <a:p>
            <a:pPr lvl="0"/>
            <a:r>
              <a:rPr lang="en-US" dirty="0" smtClean="0"/>
              <a:t>Rates </a:t>
            </a:r>
            <a:r>
              <a:rPr lang="en-US" dirty="0"/>
              <a:t>should be specific to the region being proposed.</a:t>
            </a:r>
          </a:p>
          <a:p>
            <a:pPr marL="0" lvl="0" indent="0">
              <a:buNone/>
            </a:pPr>
            <a:endParaRPr lang="en-US" dirty="0"/>
          </a:p>
        </p:txBody>
      </p:sp>
    </p:spTree>
    <p:extLst>
      <p:ext uri="{BB962C8B-B14F-4D97-AF65-F5344CB8AC3E}">
        <p14:creationId xmlns:p14="http://schemas.microsoft.com/office/powerpoint/2010/main" val="1970541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365760"/>
            <a:ext cx="10515600" cy="599440"/>
          </a:xfrm>
        </p:spPr>
        <p:txBody>
          <a:bodyPr>
            <a:normAutofit/>
          </a:bodyPr>
          <a:lstStyle/>
          <a:p>
            <a:r>
              <a:rPr lang="en-US" sz="2000" dirty="0"/>
              <a:t>IT VMSP RFP 14PSX0338</a:t>
            </a:r>
          </a:p>
        </p:txBody>
      </p:sp>
      <p:sp>
        <p:nvSpPr>
          <p:cNvPr id="3" name="Content Placeholder 2"/>
          <p:cNvSpPr>
            <a:spLocks noGrp="1"/>
          </p:cNvSpPr>
          <p:nvPr>
            <p:ph sz="half" idx="1"/>
          </p:nvPr>
        </p:nvSpPr>
        <p:spPr/>
        <p:txBody>
          <a:bodyPr>
            <a:normAutofit lnSpcReduction="10000"/>
          </a:bodyPr>
          <a:lstStyle/>
          <a:p>
            <a:r>
              <a:rPr lang="en-US" dirty="0"/>
              <a:t>The RFP was published on my state’s procurement website.  Is this something they did on behalf of Connecticut?  My state is not identified as a participating state.  </a:t>
            </a:r>
            <a:endParaRPr lang="en-US" dirty="0" smtClean="0"/>
          </a:p>
          <a:p>
            <a:endParaRPr lang="en-US" dirty="0"/>
          </a:p>
          <a:p>
            <a:pPr lvl="0"/>
            <a:endParaRPr lang="en-US" dirty="0" smtClean="0"/>
          </a:p>
          <a:p>
            <a:pPr lvl="0"/>
            <a:endParaRPr lang="en-US" dirty="0"/>
          </a:p>
          <a:p>
            <a:pPr lvl="0"/>
            <a:r>
              <a:rPr lang="en-US" dirty="0"/>
              <a:t>My company covers multiple states.  This RFP does not specifically list my state’s intention to participate. Will Proposers be able to place a bid limiting ourselves to our area of service? </a:t>
            </a:r>
            <a:endParaRPr lang="en-US" dirty="0" smtClean="0"/>
          </a:p>
          <a:p>
            <a:pPr lvl="0"/>
            <a:endParaRPr lang="en-US" dirty="0"/>
          </a:p>
          <a:p>
            <a:endParaRPr lang="en-US" dirty="0"/>
          </a:p>
        </p:txBody>
      </p:sp>
      <p:sp>
        <p:nvSpPr>
          <p:cNvPr id="4" name="Content Placeholder 3"/>
          <p:cNvSpPr>
            <a:spLocks noGrp="1"/>
          </p:cNvSpPr>
          <p:nvPr>
            <p:ph sz="half" idx="2"/>
          </p:nvPr>
        </p:nvSpPr>
        <p:spPr/>
        <p:txBody>
          <a:bodyPr>
            <a:normAutofit lnSpcReduction="10000"/>
          </a:bodyPr>
          <a:lstStyle/>
          <a:p>
            <a:r>
              <a:rPr lang="en-US" dirty="0"/>
              <a:t>Various states have published this procurement on behalf of NASPO ValuePoint. All states that intend to participate have been listed. Although a specific state may not have indicated their participation in this procurement, entities may become Participating Entities after award of the Contract.</a:t>
            </a:r>
          </a:p>
          <a:p>
            <a:endParaRPr lang="en-US" dirty="0" smtClean="0"/>
          </a:p>
          <a:p>
            <a:pPr lvl="0"/>
            <a:r>
              <a:rPr lang="en-US" dirty="0" smtClean="0"/>
              <a:t>Proposers </a:t>
            </a:r>
            <a:r>
              <a:rPr lang="en-US" dirty="0"/>
              <a:t>must be capable of providing services to all states listed within the region for which the Proposer submits pricing (Attachment 4).</a:t>
            </a:r>
          </a:p>
          <a:p>
            <a:pPr lvl="0"/>
            <a:endParaRPr lang="en-US" dirty="0" smtClean="0"/>
          </a:p>
          <a:p>
            <a:pPr lvl="0"/>
            <a:endParaRPr lang="en-US" dirty="0" smtClean="0"/>
          </a:p>
          <a:p>
            <a:pPr marL="0" lvl="0" indent="0">
              <a:buNone/>
            </a:pPr>
            <a:endParaRPr lang="en-US" dirty="0"/>
          </a:p>
        </p:txBody>
      </p:sp>
    </p:spTree>
    <p:extLst>
      <p:ext uri="{BB962C8B-B14F-4D97-AF65-F5344CB8AC3E}">
        <p14:creationId xmlns:p14="http://schemas.microsoft.com/office/powerpoint/2010/main" val="3538346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365760"/>
            <a:ext cx="10515600" cy="332740"/>
          </a:xfrm>
        </p:spPr>
        <p:txBody>
          <a:bodyPr>
            <a:normAutofit fontScale="90000"/>
          </a:bodyPr>
          <a:lstStyle/>
          <a:p>
            <a:r>
              <a:rPr lang="en-US" sz="2000" dirty="0"/>
              <a:t>IT VMSP RFP 14PSX0338</a:t>
            </a:r>
          </a:p>
        </p:txBody>
      </p:sp>
      <p:sp>
        <p:nvSpPr>
          <p:cNvPr id="3" name="Content Placeholder 2"/>
          <p:cNvSpPr>
            <a:spLocks noGrp="1"/>
          </p:cNvSpPr>
          <p:nvPr>
            <p:ph sz="half" idx="1"/>
          </p:nvPr>
        </p:nvSpPr>
        <p:spPr>
          <a:xfrm>
            <a:off x="838200" y="1257300"/>
            <a:ext cx="5181600" cy="5461000"/>
          </a:xfrm>
        </p:spPr>
        <p:txBody>
          <a:bodyPr>
            <a:normAutofit fontScale="62500" lnSpcReduction="20000"/>
          </a:bodyPr>
          <a:lstStyle/>
          <a:p>
            <a:pPr lvl="0"/>
            <a:r>
              <a:rPr lang="en-US" dirty="0"/>
              <a:t>The following items are listed on the Solicitation Documents submission site (</a:t>
            </a:r>
            <a:r>
              <a:rPr lang="en-US" u="sng" dirty="0">
                <a:hlinkClick r:id="rId2"/>
              </a:rPr>
              <a:t>http://www.biznet.ct.gov/Company/DocumentUploadBid.aspx?recno=40811</a:t>
            </a:r>
            <a:r>
              <a:rPr lang="en-US" dirty="0"/>
              <a:t>), but are not listed above. Can the State please clarify?</a:t>
            </a:r>
            <a:br>
              <a:rPr lang="en-US" dirty="0"/>
            </a:br>
            <a:r>
              <a:rPr lang="en-US" dirty="0"/>
              <a:t>  - Attachment 9, Participating State's ITPs and additional terms and conditions</a:t>
            </a:r>
            <a:br>
              <a:rPr lang="en-US" dirty="0"/>
            </a:br>
            <a:r>
              <a:rPr lang="en-US" dirty="0"/>
              <a:t>  - Statement of Qualifications (DAS-14)</a:t>
            </a:r>
            <a:br>
              <a:rPr lang="en-US" dirty="0"/>
            </a:br>
            <a:r>
              <a:rPr lang="en-US" dirty="0"/>
              <a:t>  - Standard Terms and Conditions (RFP-19)</a:t>
            </a:r>
            <a:br>
              <a:rPr lang="en-US" dirty="0"/>
            </a:br>
            <a:r>
              <a:rPr lang="en-US" dirty="0"/>
              <a:t>  - Other Solicitation Documents - Upload Individually</a:t>
            </a:r>
            <a:br>
              <a:rPr lang="en-US" dirty="0"/>
            </a:br>
            <a:r>
              <a:rPr lang="en-US" dirty="0"/>
              <a:t>  - SP26 - Electronic Signature and Solicitation Submission. All Required Documents must be uploaded.</a:t>
            </a:r>
            <a:endParaRPr lang="en-US" sz="1800" dirty="0"/>
          </a:p>
          <a:p>
            <a:r>
              <a:rPr lang="en-US" dirty="0"/>
              <a:t>The following items were also mentioned on page 4, section 3 of the RFP document as requirements for the response, however, they were not listed above as part of the "Online Proposal Responses" format. Can the State please clarify?</a:t>
            </a:r>
            <a:endParaRPr lang="en-US" sz="1800" dirty="0"/>
          </a:p>
          <a:p>
            <a:pPr lvl="2"/>
            <a:r>
              <a:rPr lang="en-US" dirty="0"/>
              <a:t>Standard Terms and Conditions (RFP-19)</a:t>
            </a:r>
            <a:endParaRPr lang="en-US" sz="1400" dirty="0"/>
          </a:p>
          <a:p>
            <a:pPr lvl="2"/>
            <a:r>
              <a:rPr lang="en-US" dirty="0"/>
              <a:t>Contractor Authorization Guide (DAS-28)</a:t>
            </a:r>
            <a:br>
              <a:rPr lang="en-US" dirty="0"/>
            </a:br>
            <a:r>
              <a:rPr lang="en-US" dirty="0"/>
              <a:t>This form must be signed by the person identified in the Corporate Resolution or By-Laws, as the party legally authorized to bind the company. A link to the guide and sample forms is provided below: </a:t>
            </a:r>
            <a:r>
              <a:rPr lang="en-US" u="sng" dirty="0">
                <a:hlinkClick r:id="rId3"/>
              </a:rPr>
              <a:t>http://das.ct.gov/Purchase/Info/DAS%2028.pdf</a:t>
            </a:r>
            <a:endParaRPr lang="en-US" sz="1400" dirty="0"/>
          </a:p>
          <a:p>
            <a:pPr lvl="2"/>
            <a:r>
              <a:rPr lang="en-US" dirty="0"/>
              <a:t>Request for Proposal Document</a:t>
            </a:r>
            <a:endParaRPr lang="en-US" sz="1400" dirty="0"/>
          </a:p>
          <a:p>
            <a:pPr lvl="2"/>
            <a:r>
              <a:rPr lang="en-US" dirty="0"/>
              <a:t>Request for Proposal Contract</a:t>
            </a:r>
            <a:endParaRPr lang="en-US" sz="1400" dirty="0"/>
          </a:p>
          <a:p>
            <a:pPr lvl="2"/>
            <a:r>
              <a:rPr lang="en-US" dirty="0"/>
              <a:t>Contract Exhibit 1– Notice to Executive Branch State Contractors and Prospective</a:t>
            </a:r>
            <a:endParaRPr lang="en-US" sz="1400" dirty="0"/>
          </a:p>
          <a:p>
            <a:pPr lvl="2"/>
            <a:r>
              <a:rPr lang="en-US" dirty="0"/>
              <a:t>Contractors of Campaign Contribution and Solicitation Limitations</a:t>
            </a:r>
            <a:endParaRPr lang="en-US" sz="1400" dirty="0"/>
          </a:p>
          <a:p>
            <a:pPr lvl="2"/>
            <a:r>
              <a:rPr lang="en-US" dirty="0"/>
              <a:t>Contract Exhibit 2 –Deliverables Document</a:t>
            </a:r>
            <a:endParaRPr lang="en-US" sz="1400" dirty="0"/>
          </a:p>
          <a:p>
            <a:r>
              <a:rPr lang="en-US" dirty="0"/>
              <a:t>Can the State please point me in the right direction of where to find this requirement/form? </a:t>
            </a:r>
            <a:r>
              <a:rPr lang="en-US" b="1" dirty="0"/>
              <a:t/>
            </a:r>
            <a:br>
              <a:rPr lang="en-US" b="1" dirty="0"/>
            </a:br>
            <a:r>
              <a:rPr lang="en-US" dirty="0"/>
              <a:t>SP26 - Electronic Signature and Solicitation Submission. </a:t>
            </a:r>
            <a:endParaRPr lang="en-US" sz="1800" dirty="0"/>
          </a:p>
          <a:p>
            <a:pPr lvl="0"/>
            <a:endParaRPr lang="en-US" dirty="0"/>
          </a:p>
          <a:p>
            <a:endParaRPr lang="en-US" dirty="0"/>
          </a:p>
        </p:txBody>
      </p:sp>
      <p:sp>
        <p:nvSpPr>
          <p:cNvPr id="4" name="Content Placeholder 3"/>
          <p:cNvSpPr>
            <a:spLocks noGrp="1"/>
          </p:cNvSpPr>
          <p:nvPr>
            <p:ph sz="half" idx="2"/>
          </p:nvPr>
        </p:nvSpPr>
        <p:spPr>
          <a:xfrm>
            <a:off x="6172200" y="1257300"/>
            <a:ext cx="5181600" cy="4953000"/>
          </a:xfrm>
        </p:spPr>
        <p:txBody>
          <a:bodyPr>
            <a:normAutofit fontScale="62500" lnSpcReduction="20000"/>
          </a:bodyPr>
          <a:lstStyle/>
          <a:p>
            <a:pPr lvl="0"/>
            <a:endParaRPr lang="en-US" dirty="0" smtClean="0"/>
          </a:p>
          <a:p>
            <a:pPr marL="0" indent="0">
              <a:buNone/>
            </a:pPr>
            <a:r>
              <a:rPr lang="en-US" dirty="0"/>
              <a:t>Please refer to the “Guide to Electronic Proposal Submissions” section of the RFP document.  Additional information regarding BizNet electronic solicitation submission system is available at: </a:t>
            </a:r>
            <a:r>
              <a:rPr lang="en-US" u="sng" dirty="0">
                <a:hlinkClick r:id="rId4"/>
              </a:rPr>
              <a:t>http://das.ct.gov/cr1.aspx?page=371</a:t>
            </a:r>
            <a:r>
              <a:rPr lang="en-US" dirty="0"/>
              <a:t> &gt; Instructional Guides for DAS Initiatives</a:t>
            </a:r>
          </a:p>
          <a:p>
            <a:pPr marL="0" lvl="0" indent="0">
              <a:buNone/>
            </a:pPr>
            <a:endParaRPr lang="en-US" dirty="0"/>
          </a:p>
        </p:txBody>
      </p:sp>
    </p:spTree>
    <p:extLst>
      <p:ext uri="{BB962C8B-B14F-4D97-AF65-F5344CB8AC3E}">
        <p14:creationId xmlns:p14="http://schemas.microsoft.com/office/powerpoint/2010/main" val="873577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365760"/>
            <a:ext cx="10515600" cy="561340"/>
          </a:xfrm>
        </p:spPr>
        <p:txBody>
          <a:bodyPr>
            <a:normAutofit/>
          </a:bodyPr>
          <a:lstStyle/>
          <a:p>
            <a:r>
              <a:rPr lang="en-US" sz="2000" dirty="0"/>
              <a:t>IT VMSP RFP 14PSX0338</a:t>
            </a:r>
          </a:p>
        </p:txBody>
      </p:sp>
      <p:sp>
        <p:nvSpPr>
          <p:cNvPr id="3" name="Content Placeholder 2"/>
          <p:cNvSpPr>
            <a:spLocks noGrp="1"/>
          </p:cNvSpPr>
          <p:nvPr>
            <p:ph sz="half" idx="1"/>
          </p:nvPr>
        </p:nvSpPr>
        <p:spPr/>
        <p:txBody>
          <a:bodyPr>
            <a:normAutofit fontScale="92500" lnSpcReduction="20000"/>
          </a:bodyPr>
          <a:lstStyle/>
          <a:p>
            <a:pPr lvl="0"/>
            <a:r>
              <a:rPr lang="en-US" dirty="0"/>
              <a:t>Is Attachment 9 - Intent to Participate required to complete prior to our submission? If so, would the State be able to provide us with the attachment, as it cannot be located within the RFP document.</a:t>
            </a:r>
          </a:p>
          <a:p>
            <a:pPr lvl="0"/>
            <a:endParaRPr lang="en-US" dirty="0" smtClean="0"/>
          </a:p>
          <a:p>
            <a:pPr lvl="0"/>
            <a:endParaRPr lang="en-US" dirty="0"/>
          </a:p>
          <a:p>
            <a:pPr lvl="0"/>
            <a:r>
              <a:rPr lang="en-US" dirty="0"/>
              <a:t>RFP Attachment 4, Product &amp; Pricing Schedule the document states “Failure to submit proposed pricing for each IT Professional Position Title shall be considered non-responsive and Proposal will not be scored.”  Is it mandatory to be able to supply services in each category, or will the State consider responses focused on several key areas?</a:t>
            </a:r>
          </a:p>
          <a:p>
            <a:pPr lvl="0"/>
            <a:endParaRPr lang="en-US" dirty="0"/>
          </a:p>
          <a:p>
            <a:endParaRPr lang="en-US" dirty="0"/>
          </a:p>
        </p:txBody>
      </p:sp>
      <p:sp>
        <p:nvSpPr>
          <p:cNvPr id="4" name="Content Placeholder 3"/>
          <p:cNvSpPr>
            <a:spLocks noGrp="1"/>
          </p:cNvSpPr>
          <p:nvPr>
            <p:ph sz="half" idx="2"/>
          </p:nvPr>
        </p:nvSpPr>
        <p:spPr/>
        <p:txBody>
          <a:bodyPr>
            <a:normAutofit fontScale="92500" lnSpcReduction="20000"/>
          </a:bodyPr>
          <a:lstStyle/>
          <a:p>
            <a:pPr lvl="0"/>
            <a:r>
              <a:rPr lang="en-US" dirty="0"/>
              <a:t>Attachment 9 is posted as a separate document to the RFP, as are Attachments 1-4. The Intent to Participate document lists the participating States and associated terms and conditions.</a:t>
            </a:r>
          </a:p>
          <a:p>
            <a:endParaRPr lang="en-US" dirty="0" smtClean="0"/>
          </a:p>
          <a:p>
            <a:endParaRPr lang="en-US" dirty="0" smtClean="0"/>
          </a:p>
          <a:p>
            <a:pPr lvl="0"/>
            <a:r>
              <a:rPr lang="en-US" dirty="0"/>
              <a:t>Yes, it is mandatory that all positions are represented in the proposal. </a:t>
            </a:r>
            <a:endParaRPr lang="en-US" dirty="0" smtClean="0"/>
          </a:p>
          <a:p>
            <a:pPr marL="0" lvl="0" indent="0">
              <a:buNone/>
            </a:pPr>
            <a:endParaRPr lang="en-US" dirty="0"/>
          </a:p>
        </p:txBody>
      </p:sp>
    </p:spTree>
    <p:extLst>
      <p:ext uri="{BB962C8B-B14F-4D97-AF65-F5344CB8AC3E}">
        <p14:creationId xmlns:p14="http://schemas.microsoft.com/office/powerpoint/2010/main" val="4209106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365760"/>
            <a:ext cx="10515600" cy="574040"/>
          </a:xfrm>
        </p:spPr>
        <p:txBody>
          <a:bodyPr>
            <a:normAutofit/>
          </a:bodyPr>
          <a:lstStyle/>
          <a:p>
            <a:r>
              <a:rPr lang="en-US" sz="2000" dirty="0"/>
              <a:t>IT VMSP RFP 14PSX0338</a:t>
            </a:r>
          </a:p>
        </p:txBody>
      </p:sp>
      <p:sp>
        <p:nvSpPr>
          <p:cNvPr id="3" name="Content Placeholder 2"/>
          <p:cNvSpPr>
            <a:spLocks noGrp="1"/>
          </p:cNvSpPr>
          <p:nvPr>
            <p:ph sz="half" idx="1"/>
          </p:nvPr>
        </p:nvSpPr>
        <p:spPr/>
        <p:txBody>
          <a:bodyPr>
            <a:normAutofit/>
          </a:bodyPr>
          <a:lstStyle/>
          <a:p>
            <a:pPr lvl="0"/>
            <a:r>
              <a:rPr lang="en-US" dirty="0"/>
              <a:t>Attachment 4 references: "Describe below, in detail, how the proposed MSP fee fixed price in Product &amp; Pricing Schedule, Attachment 5, was determined:" But Attachment 5 is not the Product and Pricing Schedule. Should this say "Attachment 4?"</a:t>
            </a:r>
          </a:p>
          <a:p>
            <a:pPr lvl="0"/>
            <a:endParaRPr lang="en-US" dirty="0" smtClean="0"/>
          </a:p>
          <a:p>
            <a:pPr lvl="0"/>
            <a:r>
              <a:rPr lang="en-US" dirty="0" smtClean="0"/>
              <a:t>RFP </a:t>
            </a:r>
            <a:r>
              <a:rPr lang="en-US" dirty="0"/>
              <a:t>Attachment 4: Is the pricing expressed as a fixed amount per hour billed and invoiced and not a percentage? For example, if the VMS fee is $4.00 per hour and 100 hours are worked, is the VMS fee $400?</a:t>
            </a:r>
          </a:p>
          <a:p>
            <a:pPr lvl="0"/>
            <a:endParaRPr lang="en-US" dirty="0"/>
          </a:p>
          <a:p>
            <a:endParaRPr lang="en-US" dirty="0"/>
          </a:p>
        </p:txBody>
      </p:sp>
      <p:sp>
        <p:nvSpPr>
          <p:cNvPr id="4" name="Content Placeholder 3"/>
          <p:cNvSpPr>
            <a:spLocks noGrp="1"/>
          </p:cNvSpPr>
          <p:nvPr>
            <p:ph sz="half" idx="2"/>
          </p:nvPr>
        </p:nvSpPr>
        <p:spPr/>
        <p:txBody>
          <a:bodyPr>
            <a:normAutofit/>
          </a:bodyPr>
          <a:lstStyle/>
          <a:p>
            <a:pPr lvl="0"/>
            <a:r>
              <a:rPr lang="en-US" dirty="0"/>
              <a:t>Yes. This should have referred to the VMS Fees Worksheet within Attachment 4.</a:t>
            </a:r>
          </a:p>
          <a:p>
            <a:endParaRPr lang="en-US" dirty="0" smtClean="0"/>
          </a:p>
          <a:p>
            <a:endParaRPr lang="en-US" dirty="0" smtClean="0"/>
          </a:p>
          <a:p>
            <a:endParaRPr lang="en-US" dirty="0" smtClean="0"/>
          </a:p>
          <a:p>
            <a:endParaRPr lang="en-US" dirty="0"/>
          </a:p>
          <a:p>
            <a:pPr lvl="0">
              <a:spcBef>
                <a:spcPts val="0"/>
              </a:spcBef>
            </a:pPr>
            <a:r>
              <a:rPr lang="en-US" dirty="0" smtClean="0"/>
              <a:t>The </a:t>
            </a:r>
            <a:r>
              <a:rPr lang="en-US" dirty="0"/>
              <a:t>VMS Fee should be expressed as a fixed amount per hour billed and invoiced, not a percentage. The VMS Fee should also be incorporated into the rates provided elsewhere in Attachment </a:t>
            </a:r>
            <a:r>
              <a:rPr lang="en-US" dirty="0" smtClean="0"/>
              <a:t>4.</a:t>
            </a:r>
            <a:endParaRPr lang="en-US" dirty="0"/>
          </a:p>
        </p:txBody>
      </p:sp>
    </p:spTree>
    <p:extLst>
      <p:ext uri="{BB962C8B-B14F-4D97-AF65-F5344CB8AC3E}">
        <p14:creationId xmlns:p14="http://schemas.microsoft.com/office/powerpoint/2010/main" val="3419491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365760"/>
            <a:ext cx="10515600" cy="421640"/>
          </a:xfrm>
        </p:spPr>
        <p:txBody>
          <a:bodyPr>
            <a:normAutofit/>
          </a:bodyPr>
          <a:lstStyle/>
          <a:p>
            <a:r>
              <a:rPr lang="en-US" sz="2000" dirty="0"/>
              <a:t>IT VMSP RFP 14PSX0338</a:t>
            </a:r>
          </a:p>
        </p:txBody>
      </p:sp>
      <p:sp>
        <p:nvSpPr>
          <p:cNvPr id="3" name="Content Placeholder 2"/>
          <p:cNvSpPr>
            <a:spLocks noGrp="1"/>
          </p:cNvSpPr>
          <p:nvPr>
            <p:ph sz="half" idx="1"/>
          </p:nvPr>
        </p:nvSpPr>
        <p:spPr/>
        <p:txBody>
          <a:bodyPr>
            <a:normAutofit fontScale="92500" lnSpcReduction="20000"/>
          </a:bodyPr>
          <a:lstStyle/>
          <a:p>
            <a:pPr lvl="0"/>
            <a:r>
              <a:rPr lang="en-US" dirty="0"/>
              <a:t>There are references throughout the RFP to MSP. Are VMS and MSP equivalent and interchangeable, or do they have different meanings and service requirements.</a:t>
            </a:r>
          </a:p>
          <a:p>
            <a:pPr lvl="0"/>
            <a:endParaRPr lang="en-US" dirty="0" smtClean="0"/>
          </a:p>
          <a:p>
            <a:r>
              <a:rPr lang="en-US" dirty="0"/>
              <a:t>Overview: The overview and other sections of the RFP reference both project based and hourly based engagements but there does not seem to be many process, operational, or pricing responses that address project-based engagements. How are project based engagements communicated, delivered, and priced</a:t>
            </a:r>
            <a:r>
              <a:rPr lang="en-US" dirty="0" smtClean="0"/>
              <a:t>?</a:t>
            </a:r>
            <a:r>
              <a:rPr lang="en-US" dirty="0"/>
              <a:t> How are project-based, fixed-price engagements requisitioned, priced, screened, awarded, managed, and billed?</a:t>
            </a:r>
          </a:p>
          <a:p>
            <a:pPr lvl="0"/>
            <a:endParaRPr lang="en-US" dirty="0"/>
          </a:p>
          <a:p>
            <a:pPr lvl="0"/>
            <a:endParaRPr lang="en-US" dirty="0"/>
          </a:p>
          <a:p>
            <a:endParaRPr lang="en-US" dirty="0"/>
          </a:p>
        </p:txBody>
      </p:sp>
      <p:sp>
        <p:nvSpPr>
          <p:cNvPr id="4" name="Content Placeholder 3"/>
          <p:cNvSpPr>
            <a:spLocks noGrp="1"/>
          </p:cNvSpPr>
          <p:nvPr>
            <p:ph sz="half" idx="2"/>
          </p:nvPr>
        </p:nvSpPr>
        <p:spPr/>
        <p:txBody>
          <a:bodyPr>
            <a:normAutofit fontScale="92500" lnSpcReduction="20000"/>
          </a:bodyPr>
          <a:lstStyle/>
          <a:p>
            <a:pPr lvl="0"/>
            <a:r>
              <a:rPr lang="en-US" dirty="0"/>
              <a:t>These terms were used interchangeably.</a:t>
            </a:r>
          </a:p>
          <a:p>
            <a:endParaRPr lang="en-US" dirty="0" smtClean="0"/>
          </a:p>
          <a:p>
            <a:endParaRPr lang="en-US" dirty="0" smtClean="0"/>
          </a:p>
          <a:p>
            <a:endParaRPr lang="en-US" dirty="0"/>
          </a:p>
          <a:p>
            <a:r>
              <a:rPr lang="en-US" dirty="0"/>
              <a:t>For the most part, all engagements </a:t>
            </a:r>
            <a:r>
              <a:rPr lang="en-US" dirty="0" smtClean="0"/>
              <a:t> would </a:t>
            </a:r>
            <a:r>
              <a:rPr lang="en-US" dirty="0"/>
              <a:t>be communicated, delivered and priced just as hourly based: though a detailed Statement of Work listing deliverables, milestones, timeframes, etc. Pricing for project based engagements would be based on the hourly rates proposed. Contractors cannot exceed the hourly rate, however reduced rates may be billed based on the project. </a:t>
            </a:r>
            <a:r>
              <a:rPr lang="en-US" dirty="0" smtClean="0"/>
              <a:t>We </a:t>
            </a:r>
            <a:r>
              <a:rPr lang="en-US" dirty="0"/>
              <a:t>do not anticipate fixed price engagements.</a:t>
            </a:r>
            <a:endParaRPr lang="en-IN" dirty="0"/>
          </a:p>
          <a:p>
            <a:pPr lvl="0"/>
            <a:endParaRPr lang="en-US" dirty="0"/>
          </a:p>
        </p:txBody>
      </p:sp>
    </p:spTree>
    <p:extLst>
      <p:ext uri="{BB962C8B-B14F-4D97-AF65-F5344CB8AC3E}">
        <p14:creationId xmlns:p14="http://schemas.microsoft.com/office/powerpoint/2010/main" val="2701218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4501" y="1485900"/>
            <a:ext cx="11226800" cy="4955203"/>
          </a:xfrm>
          <a:prstGeom prst="rect">
            <a:avLst/>
          </a:prstGeom>
          <a:noFill/>
        </p:spPr>
        <p:txBody>
          <a:bodyPr wrap="square" rtlCol="0">
            <a:spAutoFit/>
          </a:bodyPr>
          <a:lstStyle/>
          <a:p>
            <a:r>
              <a:rPr lang="en-US" sz="2000" b="1" dirty="0"/>
              <a:t>Connecticut: Elizabeth Basso and Len </a:t>
            </a:r>
            <a:r>
              <a:rPr lang="en-US" sz="2000" b="1" dirty="0" smtClean="0"/>
              <a:t>Smith</a:t>
            </a:r>
          </a:p>
          <a:p>
            <a:endParaRPr lang="en-US" sz="2000" b="1" dirty="0"/>
          </a:p>
          <a:p>
            <a:r>
              <a:rPr lang="en-US" sz="2000" b="1" dirty="0"/>
              <a:t>Delaware: Karen Esposito</a:t>
            </a:r>
          </a:p>
          <a:p>
            <a:endParaRPr lang="en-US" sz="2000" b="1" dirty="0" smtClean="0"/>
          </a:p>
          <a:p>
            <a:r>
              <a:rPr lang="en-US" sz="2000" b="1" dirty="0"/>
              <a:t>Indiana: Bill Pierce and Mark Hemple</a:t>
            </a:r>
          </a:p>
          <a:p>
            <a:endParaRPr lang="en-US" sz="2000" b="1" dirty="0" smtClean="0"/>
          </a:p>
          <a:p>
            <a:r>
              <a:rPr lang="en-US" sz="2000" b="1" dirty="0" smtClean="0"/>
              <a:t>Montana</a:t>
            </a:r>
            <a:r>
              <a:rPr lang="en-US" sz="2000" b="1" dirty="0"/>
              <a:t>: Brett </a:t>
            </a:r>
            <a:r>
              <a:rPr lang="en-US" sz="2000" b="1" dirty="0" smtClean="0"/>
              <a:t>Boutin</a:t>
            </a:r>
          </a:p>
          <a:p>
            <a:endParaRPr lang="en-US" sz="2000" b="1" dirty="0"/>
          </a:p>
          <a:p>
            <a:r>
              <a:rPr lang="en-US" sz="2000" b="1" dirty="0"/>
              <a:t>Nebraska: Connie Heinrichs and Nancy Storant</a:t>
            </a:r>
          </a:p>
          <a:p>
            <a:endParaRPr lang="en-US" sz="2000" b="1" dirty="0" smtClean="0"/>
          </a:p>
          <a:p>
            <a:r>
              <a:rPr lang="en-US" sz="2000" b="1" dirty="0" smtClean="0"/>
              <a:t>New </a:t>
            </a:r>
            <a:r>
              <a:rPr lang="en-US" sz="2000" b="1" dirty="0"/>
              <a:t>Jersey: Julie </a:t>
            </a:r>
            <a:r>
              <a:rPr lang="en-US" sz="2000" b="1" dirty="0" smtClean="0"/>
              <a:t>McGowan</a:t>
            </a:r>
          </a:p>
          <a:p>
            <a:endParaRPr lang="en-US" sz="2000" b="1" dirty="0"/>
          </a:p>
          <a:p>
            <a:r>
              <a:rPr lang="en-US" sz="2000" b="1" dirty="0" smtClean="0"/>
              <a:t>NASPO: Tim Hay, Lead Cooperative Development Coordinator</a:t>
            </a:r>
          </a:p>
          <a:p>
            <a:r>
              <a:rPr lang="en-US" sz="2000" b="1" dirty="0"/>
              <a:t>	</a:t>
            </a:r>
            <a:r>
              <a:rPr lang="en-US" sz="2000" b="1" dirty="0" smtClean="0"/>
              <a:t>Dugan Petty, Education &amp;Outreach Coordinator</a:t>
            </a:r>
          </a:p>
          <a:p>
            <a:endParaRPr lang="en-US" dirty="0"/>
          </a:p>
          <a:p>
            <a:endParaRPr lang="en-US" dirty="0"/>
          </a:p>
        </p:txBody>
      </p:sp>
    </p:spTree>
    <p:extLst>
      <p:ext uri="{BB962C8B-B14F-4D97-AF65-F5344CB8AC3E}">
        <p14:creationId xmlns:p14="http://schemas.microsoft.com/office/powerpoint/2010/main" val="25308755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365760"/>
            <a:ext cx="10515600" cy="434340"/>
          </a:xfrm>
        </p:spPr>
        <p:txBody>
          <a:bodyPr>
            <a:normAutofit/>
          </a:bodyPr>
          <a:lstStyle/>
          <a:p>
            <a:r>
              <a:rPr lang="en-US" sz="2000" dirty="0"/>
              <a:t>IT VMSP RFP 14PSX0338</a:t>
            </a:r>
          </a:p>
        </p:txBody>
      </p:sp>
      <p:sp>
        <p:nvSpPr>
          <p:cNvPr id="3" name="Content Placeholder 2"/>
          <p:cNvSpPr>
            <a:spLocks noGrp="1"/>
          </p:cNvSpPr>
          <p:nvPr>
            <p:ph sz="half" idx="1"/>
          </p:nvPr>
        </p:nvSpPr>
        <p:spPr/>
        <p:txBody>
          <a:bodyPr>
            <a:normAutofit/>
          </a:bodyPr>
          <a:lstStyle/>
          <a:p>
            <a:pPr lvl="0"/>
            <a:r>
              <a:rPr lang="en-US" dirty="0"/>
              <a:t>Vendor Neutrality often precludes the successful Contractor from competing with subcontractors and providing their own staff for billable ITPS. Will contractors be allowed to compete and be awarded ITPS under this contract?</a:t>
            </a:r>
          </a:p>
          <a:p>
            <a:pPr lvl="0"/>
            <a:endParaRPr lang="en-US" dirty="0" smtClean="0"/>
          </a:p>
          <a:p>
            <a:pPr lvl="0"/>
            <a:r>
              <a:rPr lang="en-US" dirty="0"/>
              <a:t>Are there requirements for prompt distribution of payments to suppliers? For example, if a customer pays the MSP within 30 days of invoicing, how quickly must the MSP in turn pay its suppliers?</a:t>
            </a:r>
          </a:p>
          <a:p>
            <a:endParaRPr lang="en-US" dirty="0"/>
          </a:p>
          <a:p>
            <a:pPr lvl="0"/>
            <a:endParaRPr lang="en-US" dirty="0"/>
          </a:p>
          <a:p>
            <a:pPr lvl="0"/>
            <a:endParaRPr lang="en-US" dirty="0"/>
          </a:p>
          <a:p>
            <a:endParaRPr lang="en-US" dirty="0"/>
          </a:p>
        </p:txBody>
      </p:sp>
      <p:sp>
        <p:nvSpPr>
          <p:cNvPr id="4" name="Content Placeholder 3"/>
          <p:cNvSpPr>
            <a:spLocks noGrp="1"/>
          </p:cNvSpPr>
          <p:nvPr>
            <p:ph sz="half" idx="2"/>
          </p:nvPr>
        </p:nvSpPr>
        <p:spPr/>
        <p:txBody>
          <a:bodyPr>
            <a:normAutofit/>
          </a:bodyPr>
          <a:lstStyle/>
          <a:p>
            <a:r>
              <a:rPr lang="en-US" dirty="0"/>
              <a:t>Yes, however, Proposers are asked in Attachment 4 what the “</a:t>
            </a:r>
            <a:r>
              <a:rPr lang="en-US" i="1" dirty="0"/>
              <a:t>Percentage of Proposers direct employees to </a:t>
            </a:r>
            <a:r>
              <a:rPr lang="en-US" i="1" dirty="0" smtClean="0"/>
              <a:t>fulfil </a:t>
            </a:r>
            <a:r>
              <a:rPr lang="en-US" i="1" dirty="0"/>
              <a:t>IT Professional workforce</a:t>
            </a:r>
            <a:r>
              <a:rPr lang="en-US" dirty="0"/>
              <a:t>” is. The intent being to limit or cap the successful Contractor’s direct participation. </a:t>
            </a:r>
          </a:p>
          <a:p>
            <a:endParaRPr lang="en-US" dirty="0" smtClean="0"/>
          </a:p>
          <a:p>
            <a:endParaRPr lang="en-US" dirty="0"/>
          </a:p>
          <a:p>
            <a:pPr lvl="0"/>
            <a:r>
              <a:rPr lang="en-US" dirty="0"/>
              <a:t>The RFP document, Scope of Services, 12. Pricing Structure reads: “</a:t>
            </a:r>
            <a:r>
              <a:rPr lang="en-US" i="1" dirty="0"/>
              <a:t>Contractors shall not delay supplier payment based on PE’s payment of invoice.”</a:t>
            </a:r>
            <a:endParaRPr lang="en-US" dirty="0"/>
          </a:p>
        </p:txBody>
      </p:sp>
    </p:spTree>
    <p:extLst>
      <p:ext uri="{BB962C8B-B14F-4D97-AF65-F5344CB8AC3E}">
        <p14:creationId xmlns:p14="http://schemas.microsoft.com/office/powerpoint/2010/main" val="1642869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6860"/>
            <a:ext cx="10515600" cy="497840"/>
          </a:xfrm>
        </p:spPr>
        <p:txBody>
          <a:bodyPr>
            <a:normAutofit/>
          </a:bodyPr>
          <a:lstStyle/>
          <a:p>
            <a:r>
              <a:rPr lang="en-US" sz="2000" dirty="0"/>
              <a:t>IT VMSP RFP 14PSX0338</a:t>
            </a:r>
          </a:p>
        </p:txBody>
      </p:sp>
      <p:sp>
        <p:nvSpPr>
          <p:cNvPr id="3" name="Content Placeholder 2"/>
          <p:cNvSpPr>
            <a:spLocks noGrp="1"/>
          </p:cNvSpPr>
          <p:nvPr>
            <p:ph sz="half" idx="1"/>
          </p:nvPr>
        </p:nvSpPr>
        <p:spPr/>
        <p:txBody>
          <a:bodyPr>
            <a:normAutofit fontScale="92500" lnSpcReduction="20000"/>
          </a:bodyPr>
          <a:lstStyle/>
          <a:p>
            <a:pPr lvl="0"/>
            <a:r>
              <a:rPr lang="en-US" dirty="0"/>
              <a:t>Attachment 1: With the potential for aggregate, concurrent engagements of $100MM or more per year, and with some States requiring $10MM or more in professional liability insurance, is the $1MM professional liability requirement stated in the sample contract adequate? Does this include cyber liability? Does this include crime/dishonesty? </a:t>
            </a:r>
            <a:endParaRPr lang="en-US" dirty="0" smtClean="0"/>
          </a:p>
          <a:p>
            <a:pPr lvl="0"/>
            <a:r>
              <a:rPr lang="en-US" dirty="0" smtClean="0"/>
              <a:t>Are </a:t>
            </a:r>
            <a:r>
              <a:rPr lang="en-US" dirty="0"/>
              <a:t>suppliers/subcontractors obligated to have the same insurance coverage as the MSP?</a:t>
            </a:r>
          </a:p>
          <a:p>
            <a:pPr lvl="0"/>
            <a:endParaRPr lang="en-US" dirty="0" smtClean="0"/>
          </a:p>
          <a:p>
            <a:pPr lvl="0"/>
            <a:r>
              <a:rPr lang="en-US" dirty="0"/>
              <a:t>Is the MSP required to keep the supplier network open to all qualified suppliers?</a:t>
            </a:r>
          </a:p>
          <a:p>
            <a:endParaRPr lang="en-US" dirty="0"/>
          </a:p>
          <a:p>
            <a:pPr lvl="0"/>
            <a:endParaRPr lang="en-US" dirty="0"/>
          </a:p>
          <a:p>
            <a:pPr lvl="0"/>
            <a:endParaRPr lang="en-US" dirty="0"/>
          </a:p>
          <a:p>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$1MM is the minimal required amount of professional liability insurance a contractor must carry. Participating Entities may require higher thresholds in their Pas. Also, depending on the project, the PE may require additional insurance as part of the request.</a:t>
            </a:r>
          </a:p>
          <a:p>
            <a:endParaRPr lang="en-US" dirty="0" smtClean="0"/>
          </a:p>
          <a:p>
            <a:endParaRPr lang="en-US" dirty="0"/>
          </a:p>
          <a:p>
            <a:pPr>
              <a:spcAft>
                <a:spcPts val="600"/>
              </a:spcAft>
            </a:pPr>
            <a:r>
              <a:rPr lang="en-US" dirty="0" smtClean="0"/>
              <a:t>Yes.</a:t>
            </a:r>
          </a:p>
          <a:p>
            <a:endParaRPr lang="en-US" dirty="0"/>
          </a:p>
          <a:p>
            <a:endParaRPr lang="en-US" dirty="0" smtClean="0"/>
          </a:p>
          <a:p>
            <a:r>
              <a:rPr lang="en-US" dirty="0" smtClean="0"/>
              <a:t>This is not a requirement, although the most qualified, lowest cost is understood. PEs may request a supplier be considered.</a:t>
            </a:r>
            <a:endParaRPr lang="en-US" dirty="0"/>
          </a:p>
        </p:txBody>
      </p:sp>
    </p:spTree>
    <p:extLst>
      <p:ext uri="{BB962C8B-B14F-4D97-AF65-F5344CB8AC3E}">
        <p14:creationId xmlns:p14="http://schemas.microsoft.com/office/powerpoint/2010/main" val="35978619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365760"/>
            <a:ext cx="10515600" cy="408940"/>
          </a:xfrm>
        </p:spPr>
        <p:txBody>
          <a:bodyPr>
            <a:normAutofit/>
          </a:bodyPr>
          <a:lstStyle/>
          <a:p>
            <a:r>
              <a:rPr lang="en-US" sz="2000" dirty="0"/>
              <a:t>IT VMSP RFP 14PSX0338</a:t>
            </a:r>
          </a:p>
        </p:txBody>
      </p:sp>
      <p:sp>
        <p:nvSpPr>
          <p:cNvPr id="3" name="Content Placeholder 2"/>
          <p:cNvSpPr>
            <a:spLocks noGrp="1"/>
          </p:cNvSpPr>
          <p:nvPr>
            <p:ph sz="half" idx="1"/>
          </p:nvPr>
        </p:nvSpPr>
        <p:spPr/>
        <p:txBody>
          <a:bodyPr>
            <a:normAutofit/>
          </a:bodyPr>
          <a:lstStyle/>
          <a:p>
            <a:pPr lvl="0"/>
            <a:r>
              <a:rPr lang="en-US" dirty="0"/>
              <a:t>Is the MSP required to transmit requisitions to all suppliers and simultaneously, or does the MSP have the discretion to withhold requisitions from suppliers and submit its own staff to the requisitions?</a:t>
            </a:r>
          </a:p>
          <a:p>
            <a:pPr lvl="0"/>
            <a:endParaRPr lang="en-US" dirty="0" smtClean="0"/>
          </a:p>
          <a:p>
            <a:pPr lvl="0"/>
            <a:r>
              <a:rPr lang="en-US" dirty="0" smtClean="0"/>
              <a:t>What </a:t>
            </a:r>
            <a:r>
              <a:rPr lang="en-US" dirty="0"/>
              <a:t>are the disclosure requirements to the public on who bid, who was awarded, pricing, etc.? </a:t>
            </a:r>
            <a:endParaRPr lang="en-US" dirty="0" smtClean="0"/>
          </a:p>
          <a:p>
            <a:pPr marL="0" indent="0">
              <a:buNone/>
            </a:pPr>
            <a:endParaRPr lang="en-US" dirty="0"/>
          </a:p>
          <a:p>
            <a:pPr lvl="0"/>
            <a:endParaRPr lang="en-US" dirty="0"/>
          </a:p>
          <a:p>
            <a:pPr lvl="0"/>
            <a:endParaRPr lang="en-US" dirty="0"/>
          </a:p>
          <a:p>
            <a:endParaRPr lang="en-US" dirty="0"/>
          </a:p>
        </p:txBody>
      </p:sp>
      <p:sp>
        <p:nvSpPr>
          <p:cNvPr id="4" name="Content Placeholder 3"/>
          <p:cNvSpPr>
            <a:spLocks noGrp="1"/>
          </p:cNvSpPr>
          <p:nvPr>
            <p:ph sz="half" idx="2"/>
          </p:nvPr>
        </p:nvSpPr>
        <p:spPr/>
        <p:txBody>
          <a:bodyPr>
            <a:normAutofit/>
          </a:bodyPr>
          <a:lstStyle/>
          <a:p>
            <a:pPr lvl="0"/>
            <a:r>
              <a:rPr lang="en-US" dirty="0" smtClean="0"/>
              <a:t>All </a:t>
            </a:r>
            <a:r>
              <a:rPr lang="en-US" dirty="0"/>
              <a:t>requests must be ‘bid’ by the Contractor.</a:t>
            </a:r>
          </a:p>
          <a:p>
            <a:endParaRPr lang="en-US" dirty="0" smtClean="0"/>
          </a:p>
          <a:p>
            <a:endParaRPr lang="en-US" dirty="0"/>
          </a:p>
          <a:p>
            <a:endParaRPr lang="en-US" dirty="0" smtClean="0"/>
          </a:p>
          <a:p>
            <a:endParaRPr lang="en-US" dirty="0"/>
          </a:p>
          <a:p>
            <a:pPr>
              <a:spcBef>
                <a:spcPts val="0"/>
              </a:spcBef>
            </a:pPr>
            <a:r>
              <a:rPr lang="en-US" dirty="0" smtClean="0"/>
              <a:t>These documents would be considered Records under the Lead State contract. Records must be turned over to the Lead State/Participating Entity/Purchasing Entity upon request or as otherwise mandated by that entity.</a:t>
            </a:r>
          </a:p>
          <a:p>
            <a:endParaRPr lang="en-US" dirty="0" smtClean="0"/>
          </a:p>
          <a:p>
            <a:endParaRPr lang="en-US" dirty="0"/>
          </a:p>
        </p:txBody>
      </p:sp>
    </p:spTree>
    <p:extLst>
      <p:ext uri="{BB962C8B-B14F-4D97-AF65-F5344CB8AC3E}">
        <p14:creationId xmlns:p14="http://schemas.microsoft.com/office/powerpoint/2010/main" val="1635312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365760"/>
            <a:ext cx="10515600" cy="408940"/>
          </a:xfrm>
        </p:spPr>
        <p:txBody>
          <a:bodyPr>
            <a:normAutofit/>
          </a:bodyPr>
          <a:lstStyle/>
          <a:p>
            <a:r>
              <a:rPr lang="en-US" sz="2000" dirty="0"/>
              <a:t>IT VMSP RFP 14PSX0338</a:t>
            </a:r>
          </a:p>
        </p:txBody>
      </p:sp>
      <p:sp>
        <p:nvSpPr>
          <p:cNvPr id="3" name="Content Placeholder 2"/>
          <p:cNvSpPr>
            <a:spLocks noGrp="1"/>
          </p:cNvSpPr>
          <p:nvPr>
            <p:ph sz="half" idx="1"/>
          </p:nvPr>
        </p:nvSpPr>
        <p:spPr/>
        <p:txBody>
          <a:bodyPr>
            <a:normAutofit/>
          </a:bodyPr>
          <a:lstStyle/>
          <a:p>
            <a:pPr lvl="0"/>
            <a:endParaRPr lang="en-US" dirty="0" smtClean="0"/>
          </a:p>
          <a:p>
            <a:pPr lvl="0"/>
            <a:r>
              <a:rPr lang="en-US" dirty="0"/>
              <a:t>Are all requisitions, including hourly and project-based, required to be competitively bid? </a:t>
            </a:r>
            <a:endParaRPr lang="en-US" dirty="0" smtClean="0"/>
          </a:p>
          <a:p>
            <a:pPr lvl="0"/>
            <a:endParaRPr lang="en-US" dirty="0" smtClean="0"/>
          </a:p>
          <a:p>
            <a:pPr lvl="0">
              <a:spcBef>
                <a:spcPts val="1800"/>
              </a:spcBef>
            </a:pPr>
            <a:r>
              <a:rPr lang="en-US" dirty="0" smtClean="0"/>
              <a:t>When </a:t>
            </a:r>
            <a:r>
              <a:rPr lang="en-US" dirty="0"/>
              <a:t>is the MSP allowed to make sole source awards? </a:t>
            </a:r>
            <a:endParaRPr lang="en-US" dirty="0" smtClean="0"/>
          </a:p>
          <a:p>
            <a:pPr lvl="0"/>
            <a:endParaRPr lang="en-US" dirty="0" smtClean="0"/>
          </a:p>
          <a:p>
            <a:pPr lvl="0"/>
            <a:r>
              <a:rPr lang="en-US" dirty="0" smtClean="0"/>
              <a:t>Can </a:t>
            </a:r>
            <a:r>
              <a:rPr lang="en-US" dirty="0"/>
              <a:t>awards be challenged?</a:t>
            </a:r>
          </a:p>
          <a:p>
            <a:endParaRPr lang="en-US" dirty="0"/>
          </a:p>
          <a:p>
            <a:pPr lvl="0"/>
            <a:endParaRPr lang="en-US" dirty="0"/>
          </a:p>
          <a:p>
            <a:pPr lvl="0"/>
            <a:endParaRPr lang="en-US" dirty="0"/>
          </a:p>
          <a:p>
            <a:endParaRPr lang="en-US" dirty="0"/>
          </a:p>
        </p:txBody>
      </p:sp>
      <p:sp>
        <p:nvSpPr>
          <p:cNvPr id="4" name="Content Placeholder 3"/>
          <p:cNvSpPr>
            <a:spLocks noGrp="1"/>
          </p:cNvSpPr>
          <p:nvPr>
            <p:ph sz="half" idx="2"/>
          </p:nvPr>
        </p:nvSpPr>
        <p:spPr/>
        <p:txBody>
          <a:bodyPr>
            <a:normAutofit/>
          </a:bodyPr>
          <a:lstStyle/>
          <a:p>
            <a:pPr lvl="0"/>
            <a:endParaRPr lang="en-US" dirty="0" smtClean="0"/>
          </a:p>
          <a:p>
            <a:r>
              <a:rPr lang="en-US" dirty="0" smtClean="0"/>
              <a:t>There is no requirement for work to be openly bid. However, the States desire the best qualified, lowest cost resources.</a:t>
            </a:r>
          </a:p>
          <a:p>
            <a:endParaRPr lang="en-US" dirty="0"/>
          </a:p>
          <a:p>
            <a:pPr>
              <a:spcBef>
                <a:spcPts val="0"/>
              </a:spcBef>
            </a:pPr>
            <a:r>
              <a:rPr lang="en-US" dirty="0" smtClean="0"/>
              <a:t>We do not see the need for any sole sourcing.</a:t>
            </a:r>
          </a:p>
          <a:p>
            <a:endParaRPr lang="en-US" dirty="0"/>
          </a:p>
          <a:p>
            <a:r>
              <a:rPr lang="en-US" dirty="0" smtClean="0"/>
              <a:t>Contractor will be sourcing, not awarding. Appropriate backup should be available at all times for transparency.</a:t>
            </a:r>
          </a:p>
        </p:txBody>
      </p:sp>
    </p:spTree>
    <p:extLst>
      <p:ext uri="{BB962C8B-B14F-4D97-AF65-F5344CB8AC3E}">
        <p14:creationId xmlns:p14="http://schemas.microsoft.com/office/powerpoint/2010/main" val="1532600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365760"/>
            <a:ext cx="10515600" cy="485140"/>
          </a:xfrm>
        </p:spPr>
        <p:txBody>
          <a:bodyPr>
            <a:normAutofit/>
          </a:bodyPr>
          <a:lstStyle/>
          <a:p>
            <a:r>
              <a:rPr lang="en-US" sz="2000" dirty="0"/>
              <a:t>IT VMSP RFP 14PSX0338</a:t>
            </a:r>
          </a:p>
        </p:txBody>
      </p:sp>
      <p:sp>
        <p:nvSpPr>
          <p:cNvPr id="3" name="Content Placeholder 2"/>
          <p:cNvSpPr>
            <a:spLocks noGrp="1"/>
          </p:cNvSpPr>
          <p:nvPr>
            <p:ph sz="half" idx="1"/>
          </p:nvPr>
        </p:nvSpPr>
        <p:spPr/>
        <p:txBody>
          <a:bodyPr>
            <a:normAutofit/>
          </a:bodyPr>
          <a:lstStyle/>
          <a:p>
            <a:pPr lvl="0"/>
            <a:r>
              <a:rPr lang="en-US" dirty="0"/>
              <a:t>How will niche or specialized skills not listed in the Product and Pricing attachment be priced and awarded?</a:t>
            </a:r>
          </a:p>
          <a:p>
            <a:pPr lvl="0"/>
            <a:endParaRPr lang="en-US" dirty="0" smtClean="0"/>
          </a:p>
          <a:p>
            <a:pPr lvl="0"/>
            <a:r>
              <a:rPr lang="en-US" dirty="0"/>
              <a:t>In the event of an economic downturn or upturn, how will pricing be adjusted?</a:t>
            </a:r>
          </a:p>
          <a:p>
            <a:endParaRPr lang="en-US" dirty="0"/>
          </a:p>
          <a:p>
            <a:r>
              <a:rPr lang="en-US" dirty="0"/>
              <a:t>Are the rates supplied in Attachment 4 (Product &amp; Pricing Schedule) inclusive of all statutory and non-statutory costs, including those related to the Affordable Care Act (ACA)?</a:t>
            </a:r>
          </a:p>
          <a:p>
            <a:pPr lvl="0"/>
            <a:endParaRPr lang="en-US" dirty="0"/>
          </a:p>
          <a:p>
            <a:pPr lvl="0"/>
            <a:endParaRPr lang="en-US" dirty="0"/>
          </a:p>
          <a:p>
            <a:endParaRPr lang="en-US" dirty="0"/>
          </a:p>
        </p:txBody>
      </p:sp>
      <p:sp>
        <p:nvSpPr>
          <p:cNvPr id="4" name="Content Placeholder 3"/>
          <p:cNvSpPr>
            <a:spLocks noGrp="1"/>
          </p:cNvSpPr>
          <p:nvPr>
            <p:ph sz="half" idx="2"/>
          </p:nvPr>
        </p:nvSpPr>
        <p:spPr>
          <a:xfrm>
            <a:off x="6172200" y="1739900"/>
            <a:ext cx="5448300" cy="4440237"/>
          </a:xfrm>
        </p:spPr>
        <p:txBody>
          <a:bodyPr>
            <a:normAutofit/>
          </a:bodyPr>
          <a:lstStyle/>
          <a:p>
            <a:pPr lvl="0"/>
            <a:r>
              <a:rPr lang="en-US" dirty="0"/>
              <a:t>Typically, once notified of </a:t>
            </a:r>
            <a:r>
              <a:rPr lang="en-US" dirty="0" smtClean="0"/>
              <a:t>a needed ITP title </a:t>
            </a:r>
            <a:r>
              <a:rPr lang="en-US" dirty="0"/>
              <a:t>not listed, the </a:t>
            </a:r>
            <a:r>
              <a:rPr lang="en-US" dirty="0" smtClean="0"/>
              <a:t>Sourcing Team may contact </a:t>
            </a:r>
            <a:r>
              <a:rPr lang="en-US" dirty="0"/>
              <a:t>all Contractors to price that ITP Title and add to the Schedule</a:t>
            </a:r>
            <a:r>
              <a:rPr lang="en-US" dirty="0" smtClean="0"/>
              <a:t>.</a:t>
            </a:r>
          </a:p>
          <a:p>
            <a:pPr lvl="0">
              <a:spcBef>
                <a:spcPts val="600"/>
              </a:spcBef>
            </a:pPr>
            <a:endParaRPr lang="en-US" dirty="0" smtClean="0"/>
          </a:p>
          <a:p>
            <a:pPr lvl="0">
              <a:spcBef>
                <a:spcPts val="600"/>
              </a:spcBef>
            </a:pPr>
            <a:r>
              <a:rPr lang="en-US" dirty="0" smtClean="0"/>
              <a:t>The </a:t>
            </a:r>
            <a:r>
              <a:rPr lang="en-US" dirty="0"/>
              <a:t>term of the contract will be three years. Due to the short term, there will be no price adjustments allowed.</a:t>
            </a:r>
          </a:p>
          <a:p>
            <a:endParaRPr lang="en-US" dirty="0" smtClean="0"/>
          </a:p>
          <a:p>
            <a:r>
              <a:rPr lang="en-US" dirty="0" smtClean="0"/>
              <a:t>Rates supplies by the Proposer shall be all inclusive.</a:t>
            </a:r>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33013168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365760"/>
            <a:ext cx="10515600" cy="535940"/>
          </a:xfrm>
        </p:spPr>
        <p:txBody>
          <a:bodyPr>
            <a:normAutofit/>
          </a:bodyPr>
          <a:lstStyle/>
          <a:p>
            <a:r>
              <a:rPr lang="en-US" sz="2000" dirty="0"/>
              <a:t>IT VMSP RFP 14PSX0338</a:t>
            </a:r>
          </a:p>
        </p:txBody>
      </p:sp>
      <p:sp>
        <p:nvSpPr>
          <p:cNvPr id="3" name="Content Placeholder 2"/>
          <p:cNvSpPr>
            <a:spLocks noGrp="1"/>
          </p:cNvSpPr>
          <p:nvPr>
            <p:ph sz="half" idx="1"/>
          </p:nvPr>
        </p:nvSpPr>
        <p:spPr/>
        <p:txBody>
          <a:bodyPr>
            <a:normAutofit fontScale="92500" lnSpcReduction="10000"/>
          </a:bodyPr>
          <a:lstStyle/>
          <a:p>
            <a:pPr lvl="0"/>
            <a:r>
              <a:rPr lang="en-US" dirty="0"/>
              <a:t>Are the rates supplied in Attachment 4 (Product &amp; Pricing Schedule) inclusive of Affordable Care Act (ACA) Safe Harbor fees?</a:t>
            </a:r>
          </a:p>
          <a:p>
            <a:pPr lvl="0"/>
            <a:endParaRPr lang="en-US" dirty="0" smtClean="0"/>
          </a:p>
          <a:p>
            <a:pPr lvl="0"/>
            <a:r>
              <a:rPr lang="en-US" dirty="0"/>
              <a:t>Are the Lead State and participating States requiring the MSP and all subcontractors and suppliers to provide minimum essential coverage per the ACA's Safe Harbor requirements?</a:t>
            </a:r>
          </a:p>
          <a:p>
            <a:endParaRPr lang="en-US" dirty="0"/>
          </a:p>
          <a:p>
            <a:pPr lvl="0"/>
            <a:r>
              <a:rPr lang="en-US" dirty="0"/>
              <a:t>Are the MSPs, suppliers, subcontractors, and contract staff required to maintain compliance with the Affordable Care Act (ACA)?</a:t>
            </a:r>
          </a:p>
          <a:p>
            <a:pPr lvl="0"/>
            <a:endParaRPr lang="en-US" dirty="0"/>
          </a:p>
          <a:p>
            <a:pPr lvl="0"/>
            <a:endParaRPr lang="en-US" dirty="0"/>
          </a:p>
          <a:p>
            <a:endParaRPr lang="en-US" dirty="0"/>
          </a:p>
        </p:txBody>
      </p:sp>
      <p:sp>
        <p:nvSpPr>
          <p:cNvPr id="4" name="Content Placeholder 3"/>
          <p:cNvSpPr>
            <a:spLocks noGrp="1"/>
          </p:cNvSpPr>
          <p:nvPr>
            <p:ph sz="half" idx="2"/>
          </p:nvPr>
        </p:nvSpPr>
        <p:spPr/>
        <p:txBody>
          <a:bodyPr>
            <a:normAutofit fontScale="92500" lnSpcReduction="10000"/>
          </a:bodyPr>
          <a:lstStyle/>
          <a:p>
            <a:r>
              <a:rPr lang="en-US" dirty="0"/>
              <a:t>Rates supplies by the Proposer shall be all inclusive</a:t>
            </a:r>
            <a:r>
              <a:rPr lang="en-US" dirty="0" smtClean="0"/>
              <a:t>.</a:t>
            </a:r>
            <a:endParaRPr lang="en-US" dirty="0"/>
          </a:p>
          <a:p>
            <a:endParaRPr lang="en-US" dirty="0" smtClean="0"/>
          </a:p>
          <a:p>
            <a:endParaRPr lang="en-US" dirty="0" smtClean="0"/>
          </a:p>
          <a:p>
            <a:endParaRPr lang="en-US" dirty="0" smtClean="0"/>
          </a:p>
          <a:p>
            <a:r>
              <a:rPr lang="en-US" dirty="0" smtClean="0"/>
              <a:t>Contractor and Subcontracts are required to comply with all applicable laws.</a:t>
            </a:r>
          </a:p>
          <a:p>
            <a:endParaRPr lang="en-US" dirty="0"/>
          </a:p>
          <a:p>
            <a:endParaRPr lang="en-US" dirty="0" smtClean="0"/>
          </a:p>
          <a:p>
            <a:r>
              <a:rPr lang="en-US" dirty="0"/>
              <a:t>MSPs, suppliers, subcontractors, and contract staff </a:t>
            </a:r>
            <a:r>
              <a:rPr lang="en-US" dirty="0" smtClean="0"/>
              <a:t>are </a:t>
            </a:r>
            <a:r>
              <a:rPr lang="en-US" dirty="0"/>
              <a:t>required to comply with all applicable laws.</a:t>
            </a:r>
          </a:p>
          <a:p>
            <a:pPr marL="0" indent="0">
              <a:buNone/>
            </a:pPr>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410754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365760"/>
            <a:ext cx="10515600" cy="510540"/>
          </a:xfrm>
        </p:spPr>
        <p:txBody>
          <a:bodyPr>
            <a:normAutofit/>
          </a:bodyPr>
          <a:lstStyle/>
          <a:p>
            <a:r>
              <a:rPr lang="en-US" sz="2000" dirty="0"/>
              <a:t>IT VMSP RFP 14PSX0338</a:t>
            </a:r>
          </a:p>
        </p:txBody>
      </p:sp>
      <p:sp>
        <p:nvSpPr>
          <p:cNvPr id="3" name="Content Placeholder 2"/>
          <p:cNvSpPr>
            <a:spLocks noGrp="1"/>
          </p:cNvSpPr>
          <p:nvPr>
            <p:ph sz="half" idx="1"/>
          </p:nvPr>
        </p:nvSpPr>
        <p:spPr/>
        <p:txBody>
          <a:bodyPr>
            <a:normAutofit/>
          </a:bodyPr>
          <a:lstStyle/>
          <a:p>
            <a:pPr lvl="0"/>
            <a:r>
              <a:rPr lang="en-US" dirty="0"/>
              <a:t>Do the early pay and other discounts in the Attachment 4 (Product &amp; Pricing Schedule) applied to the VMS fee or also to the hourly rate?</a:t>
            </a:r>
          </a:p>
          <a:p>
            <a:pPr lvl="0"/>
            <a:endParaRPr lang="en-US" dirty="0" smtClean="0"/>
          </a:p>
          <a:p>
            <a:pPr lvl="0"/>
            <a:r>
              <a:rPr lang="en-US" dirty="0"/>
              <a:t>How are project-based engagement change orders managed?</a:t>
            </a:r>
          </a:p>
          <a:p>
            <a:endParaRPr lang="en-US" dirty="0"/>
          </a:p>
          <a:p>
            <a:pPr marL="0" lvl="0" indent="0">
              <a:buNone/>
            </a:pPr>
            <a:endParaRPr lang="en-US" dirty="0"/>
          </a:p>
          <a:p>
            <a:endParaRPr lang="en-US" dirty="0"/>
          </a:p>
        </p:txBody>
      </p:sp>
      <p:sp>
        <p:nvSpPr>
          <p:cNvPr id="4" name="Content Placeholder 3"/>
          <p:cNvSpPr>
            <a:spLocks noGrp="1"/>
          </p:cNvSpPr>
          <p:nvPr>
            <p:ph sz="half" idx="2"/>
          </p:nvPr>
        </p:nvSpPr>
        <p:spPr/>
        <p:txBody>
          <a:bodyPr>
            <a:normAutofit/>
          </a:bodyPr>
          <a:lstStyle/>
          <a:p>
            <a:r>
              <a:rPr lang="en-US" dirty="0" smtClean="0"/>
              <a:t>This is not a requirement of the RFP. </a:t>
            </a:r>
          </a:p>
          <a:p>
            <a:pPr marL="0" indent="0">
              <a:buNone/>
            </a:pPr>
            <a:r>
              <a:rPr lang="en-US" dirty="0" smtClean="0"/>
              <a:t>    It is a business decision.</a:t>
            </a:r>
          </a:p>
          <a:p>
            <a:endParaRPr lang="en-US" dirty="0"/>
          </a:p>
          <a:p>
            <a:endParaRPr lang="en-US" dirty="0" smtClean="0"/>
          </a:p>
          <a:p>
            <a:r>
              <a:rPr lang="en-US" dirty="0" smtClean="0"/>
              <a:t>Please see the Contract document, Section 5. Change Orders</a:t>
            </a:r>
            <a:endParaRPr lang="en-US" dirty="0"/>
          </a:p>
        </p:txBody>
      </p:sp>
    </p:spTree>
    <p:extLst>
      <p:ext uri="{BB962C8B-B14F-4D97-AF65-F5344CB8AC3E}">
        <p14:creationId xmlns:p14="http://schemas.microsoft.com/office/powerpoint/2010/main" val="33052425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11500" y="2641600"/>
            <a:ext cx="5626100" cy="1569660"/>
          </a:xfrm>
          <a:prstGeom prst="rect">
            <a:avLst/>
          </a:prstGeom>
          <a:noFill/>
        </p:spPr>
        <p:txBody>
          <a:bodyPr wrap="square" rtlCol="0">
            <a:spAutoFit/>
          </a:bodyPr>
          <a:lstStyle/>
          <a:p>
            <a:r>
              <a:rPr lang="en-US" sz="9600" dirty="0" smtClean="0">
                <a:solidFill>
                  <a:srgbClr val="0070C0"/>
                </a:solidFill>
                <a:latin typeface="Brush Script MT" panose="03060802040406070304" pitchFamily="66" charset="0"/>
              </a:rPr>
              <a:t>Thank you!</a:t>
            </a:r>
            <a:endParaRPr lang="en-US" sz="9600" dirty="0">
              <a:solidFill>
                <a:srgbClr val="0070C0"/>
              </a:solidFill>
              <a:latin typeface="Brush Script MT" panose="03060802040406070304" pitchFamily="66" charset="0"/>
            </a:endParaRPr>
          </a:p>
        </p:txBody>
      </p:sp>
    </p:spTree>
    <p:extLst>
      <p:ext uri="{BB962C8B-B14F-4D97-AF65-F5344CB8AC3E}">
        <p14:creationId xmlns:p14="http://schemas.microsoft.com/office/powerpoint/2010/main" val="3801564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365760"/>
            <a:ext cx="10515600" cy="6377940"/>
          </a:xfrm>
        </p:spPr>
        <p:txBody>
          <a:bodyPr>
            <a:normAutofit/>
          </a:bodyPr>
          <a:lstStyle/>
          <a:p>
            <a:pPr algn="ctr"/>
            <a:r>
              <a:rPr lang="en-US" dirty="0" smtClean="0">
                <a:latin typeface="Arial" panose="020B0604020202020204" pitchFamily="34" charset="0"/>
                <a:cs typeface="Arial" panose="020B0604020202020204" pitchFamily="34" charset="0"/>
              </a:rPr>
              <a:t>18 Participating States</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11 Geographical Areas - at least one participating state per area</a:t>
            </a:r>
            <a:br>
              <a:rPr lang="en-US" dirty="0" smtClean="0">
                <a:latin typeface="Arial" panose="020B0604020202020204" pitchFamily="34" charset="0"/>
                <a:cs typeface="Arial" panose="020B0604020202020204" pitchFamily="34" charset="0"/>
              </a:rPr>
            </a:br>
            <a:r>
              <a:rPr lang="en-US" dirty="0" smtClean="0"/>
              <a:t/>
            </a:r>
            <a:br>
              <a:rPr lang="en-US" dirty="0" smtClean="0"/>
            </a:br>
            <a:r>
              <a:rPr lang="en-US" dirty="0" smtClean="0"/>
              <a:t>1 Contractor per geographical area to deliver:</a:t>
            </a:r>
            <a:br>
              <a:rPr lang="en-US" dirty="0" smtClean="0"/>
            </a:br>
            <a:r>
              <a:rPr lang="en-US" dirty="0" smtClean="0"/>
              <a:t>    Vendor Managed System </a:t>
            </a:r>
            <a:br>
              <a:rPr lang="en-US" dirty="0" smtClean="0"/>
            </a:br>
            <a:r>
              <a:rPr lang="en-US" dirty="0" smtClean="0"/>
              <a:t>    IT Professionals, including niche areas</a:t>
            </a:r>
            <a:br>
              <a:rPr lang="en-US" dirty="0" smtClean="0"/>
            </a:br>
            <a:r>
              <a:rPr lang="en-US" dirty="0"/>
              <a:t> </a:t>
            </a:r>
            <a:r>
              <a:rPr lang="en-US" dirty="0" smtClean="0"/>
              <a:t>   Streamlined processes, timekeeping and invoicing</a:t>
            </a:r>
            <a:br>
              <a:rPr lang="en-US" dirty="0" smtClean="0"/>
            </a:br>
            <a:r>
              <a:rPr lang="en-US" dirty="0"/>
              <a:t> </a:t>
            </a:r>
            <a:r>
              <a:rPr lang="en-US" dirty="0" smtClean="0"/>
              <a:t>   Dedicated account management team</a:t>
            </a:r>
            <a:br>
              <a:rPr lang="en-US" dirty="0" smtClean="0"/>
            </a:br>
            <a:r>
              <a:rPr lang="en-US" dirty="0"/>
              <a:t> </a:t>
            </a:r>
            <a:r>
              <a:rPr lang="en-US" dirty="0" smtClean="0"/>
              <a:t>   Qualified ITPs at hourly rates at or less than current rates</a:t>
            </a:r>
            <a:br>
              <a:rPr lang="en-US" dirty="0" smtClean="0"/>
            </a:br>
            <a:r>
              <a:rPr lang="en-US" dirty="0" smtClean="0"/>
              <a:t/>
            </a:r>
            <a:br>
              <a:rPr lang="en-US" dirty="0" smtClean="0"/>
            </a:br>
            <a:r>
              <a:rPr lang="en-US" dirty="0" smtClean="0">
                <a:latin typeface="Arial" panose="020B0604020202020204" pitchFamily="34" charset="0"/>
                <a:cs typeface="Arial" panose="020B0604020202020204" pitchFamily="34" charset="0"/>
              </a:rPr>
              <a:t>Reduces State personnel time and efforts</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Reduces overall spend on contingent workforce</a:t>
            </a:r>
            <a:br>
              <a:rPr lang="en-US" dirty="0" smtClean="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7874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47700"/>
            <a:ext cx="9144000" cy="1663700"/>
          </a:xfrm>
        </p:spPr>
        <p:txBody>
          <a:bodyPr>
            <a:noAutofit/>
          </a:bodyPr>
          <a:lstStyle/>
          <a:p>
            <a:r>
              <a:rPr lang="en-US" sz="8800" dirty="0" smtClean="0">
                <a:solidFill>
                  <a:srgbClr val="00B0F0"/>
                </a:solidFill>
              </a:rPr>
              <a:t>BizNet</a:t>
            </a:r>
            <a:br>
              <a:rPr lang="en-US" sz="8800" dirty="0" smtClean="0">
                <a:solidFill>
                  <a:srgbClr val="00B0F0"/>
                </a:solidFill>
              </a:rPr>
            </a:br>
            <a:r>
              <a:rPr lang="en-US" sz="4400" b="1" dirty="0" smtClean="0">
                <a:solidFill>
                  <a:srgbClr val="00B0F0"/>
                </a:solidFill>
              </a:rPr>
              <a:t>Don’t wait - Sign up now!</a:t>
            </a:r>
            <a:endParaRPr lang="en-US" sz="4400" b="1" dirty="0">
              <a:solidFill>
                <a:srgbClr val="00B0F0"/>
              </a:solidFill>
            </a:endParaRPr>
          </a:p>
        </p:txBody>
      </p:sp>
      <p:sp>
        <p:nvSpPr>
          <p:cNvPr id="3" name="Subtitle 2"/>
          <p:cNvSpPr>
            <a:spLocks noGrp="1"/>
          </p:cNvSpPr>
          <p:nvPr>
            <p:ph type="subTitle" idx="1"/>
          </p:nvPr>
        </p:nvSpPr>
        <p:spPr>
          <a:xfrm>
            <a:off x="571500" y="2514600"/>
            <a:ext cx="11061700" cy="4064000"/>
          </a:xfrm>
        </p:spPr>
        <p:txBody>
          <a:bodyPr>
            <a:normAutofit/>
          </a:bodyPr>
          <a:lstStyle/>
          <a:p>
            <a:endParaRPr lang="en-US" dirty="0" smtClean="0"/>
          </a:p>
          <a:p>
            <a:r>
              <a:rPr lang="en-US" dirty="0" smtClean="0">
                <a:hlinkClick r:id="rId2"/>
              </a:rPr>
              <a:t>www.biznet.ct.gov</a:t>
            </a:r>
            <a:endParaRPr lang="en-US" dirty="0" smtClean="0"/>
          </a:p>
          <a:p>
            <a:r>
              <a:rPr lang="en-US" dirty="0" smtClean="0"/>
              <a:t>Doing Business with the State</a:t>
            </a:r>
          </a:p>
          <a:p>
            <a:r>
              <a:rPr lang="en-US" dirty="0" smtClean="0"/>
              <a:t>State Contracting Portal</a:t>
            </a:r>
          </a:p>
          <a:p>
            <a:endParaRPr lang="en-US" dirty="0"/>
          </a:p>
          <a:p>
            <a:r>
              <a:rPr lang="en-US" dirty="0">
                <a:hlinkClick r:id="rId3"/>
              </a:rPr>
              <a:t>http://</a:t>
            </a:r>
            <a:r>
              <a:rPr lang="en-US" dirty="0" smtClean="0">
                <a:hlinkClick r:id="rId3"/>
              </a:rPr>
              <a:t>das.ct.gov/sp1.aspx?page=432</a:t>
            </a:r>
            <a:endParaRPr lang="en-US" dirty="0" smtClean="0"/>
          </a:p>
          <a:p>
            <a:r>
              <a:rPr lang="en-US" dirty="0" smtClean="0"/>
              <a:t>State Procurement Marketplace</a:t>
            </a:r>
          </a:p>
          <a:p>
            <a:r>
              <a:rPr lang="en-US" dirty="0" smtClean="0"/>
              <a:t>DAS Business Friendly Initiatives</a:t>
            </a:r>
            <a:endParaRPr lang="en-US" dirty="0"/>
          </a:p>
        </p:txBody>
      </p:sp>
    </p:spTree>
    <p:extLst>
      <p:ext uri="{BB962C8B-B14F-4D97-AF65-F5344CB8AC3E}">
        <p14:creationId xmlns:p14="http://schemas.microsoft.com/office/powerpoint/2010/main" val="338595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47700"/>
            <a:ext cx="9144000" cy="1663700"/>
          </a:xfrm>
        </p:spPr>
        <p:txBody>
          <a:bodyPr>
            <a:noAutofit/>
          </a:bodyPr>
          <a:lstStyle/>
          <a:p>
            <a:r>
              <a:rPr lang="en-US" sz="8800" dirty="0" smtClean="0">
                <a:solidFill>
                  <a:srgbClr val="00B0F0"/>
                </a:solidFill>
              </a:rPr>
              <a:t>BizNet</a:t>
            </a:r>
            <a:br>
              <a:rPr lang="en-US" sz="8800" dirty="0" smtClean="0">
                <a:solidFill>
                  <a:srgbClr val="00B0F0"/>
                </a:solidFill>
              </a:rPr>
            </a:br>
            <a:endParaRPr lang="en-US" sz="4400" dirty="0">
              <a:solidFill>
                <a:srgbClr val="00B0F0"/>
              </a:solidFill>
            </a:endParaRPr>
          </a:p>
        </p:txBody>
      </p:sp>
      <p:sp>
        <p:nvSpPr>
          <p:cNvPr id="3" name="Subtitle 2"/>
          <p:cNvSpPr>
            <a:spLocks noGrp="1"/>
          </p:cNvSpPr>
          <p:nvPr>
            <p:ph type="subTitle" idx="1"/>
          </p:nvPr>
        </p:nvSpPr>
        <p:spPr>
          <a:xfrm>
            <a:off x="571500" y="1905000"/>
            <a:ext cx="11061700" cy="4673600"/>
          </a:xfrm>
        </p:spPr>
        <p:txBody>
          <a:bodyPr>
            <a:normAutofit/>
          </a:bodyPr>
          <a:lstStyle/>
          <a:p>
            <a:r>
              <a:rPr lang="en-US" b="1" dirty="0" smtClean="0"/>
              <a:t>Any forms can be added at any time BEFORE the due date and time.</a:t>
            </a:r>
          </a:p>
          <a:p>
            <a:r>
              <a:rPr lang="en-US" b="1" dirty="0" smtClean="0"/>
              <a:t>Familiarize yourself with the system early.</a:t>
            </a:r>
          </a:p>
          <a:p>
            <a:endParaRPr lang="en-US" dirty="0" smtClean="0"/>
          </a:p>
          <a:p>
            <a:r>
              <a:rPr lang="en-US" dirty="0" smtClean="0"/>
              <a:t>Get these in the BizNet system early:</a:t>
            </a:r>
          </a:p>
          <a:p>
            <a:r>
              <a:rPr lang="en-US" dirty="0" smtClean="0"/>
              <a:t>OPM Ethics Forms 1, 5, 6 &amp; 7 </a:t>
            </a:r>
          </a:p>
          <a:p>
            <a:r>
              <a:rPr lang="en-US" dirty="0" smtClean="0"/>
              <a:t>Non Discrimination Form A-E – choose one</a:t>
            </a:r>
          </a:p>
          <a:p>
            <a:r>
              <a:rPr lang="en-US" dirty="0" smtClean="0"/>
              <a:t>Employment Information Form, DAS-45</a:t>
            </a:r>
          </a:p>
          <a:p>
            <a:r>
              <a:rPr lang="en-US" dirty="0" smtClean="0"/>
              <a:t>Statement of Qualifications, DAS-14</a:t>
            </a:r>
          </a:p>
          <a:p>
            <a:r>
              <a:rPr lang="en-US" dirty="0" smtClean="0"/>
              <a:t>Connecticut Economic Impact Form, DAS-46</a:t>
            </a:r>
          </a:p>
          <a:p>
            <a:r>
              <a:rPr lang="en-US" dirty="0" smtClean="0"/>
              <a:t>Any Addendums</a:t>
            </a:r>
          </a:p>
          <a:p>
            <a:endParaRPr lang="en-US" dirty="0" smtClean="0"/>
          </a:p>
        </p:txBody>
      </p:sp>
    </p:spTree>
    <p:extLst>
      <p:ext uri="{BB962C8B-B14F-4D97-AF65-F5344CB8AC3E}">
        <p14:creationId xmlns:p14="http://schemas.microsoft.com/office/powerpoint/2010/main" val="890799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47700"/>
            <a:ext cx="9144000" cy="1663700"/>
          </a:xfrm>
        </p:spPr>
        <p:txBody>
          <a:bodyPr>
            <a:noAutofit/>
          </a:bodyPr>
          <a:lstStyle/>
          <a:p>
            <a:r>
              <a:rPr lang="en-US" sz="8800" dirty="0" smtClean="0">
                <a:solidFill>
                  <a:srgbClr val="00B0F0"/>
                </a:solidFill>
              </a:rPr>
              <a:t>BizNet</a:t>
            </a:r>
            <a:br>
              <a:rPr lang="en-US" sz="8800" dirty="0" smtClean="0">
                <a:solidFill>
                  <a:srgbClr val="00B0F0"/>
                </a:solidFill>
              </a:rPr>
            </a:br>
            <a:endParaRPr lang="en-US" sz="4400" dirty="0">
              <a:solidFill>
                <a:srgbClr val="00B0F0"/>
              </a:solidFill>
            </a:endParaRPr>
          </a:p>
        </p:txBody>
      </p:sp>
      <p:sp>
        <p:nvSpPr>
          <p:cNvPr id="3" name="Subtitle 2"/>
          <p:cNvSpPr>
            <a:spLocks noGrp="1"/>
          </p:cNvSpPr>
          <p:nvPr>
            <p:ph type="subTitle" idx="1"/>
          </p:nvPr>
        </p:nvSpPr>
        <p:spPr>
          <a:xfrm>
            <a:off x="571500" y="1905000"/>
            <a:ext cx="11061700" cy="4673600"/>
          </a:xfrm>
        </p:spPr>
        <p:txBody>
          <a:bodyPr>
            <a:normAutofit fontScale="92500" lnSpcReduction="20000"/>
          </a:bodyPr>
          <a:lstStyle/>
          <a:p>
            <a:r>
              <a:rPr lang="en-US" b="1" dirty="0" smtClean="0"/>
              <a:t>Review and accept the following documents, but DO NOT upload:</a:t>
            </a:r>
          </a:p>
          <a:p>
            <a:r>
              <a:rPr lang="en-US" dirty="0" smtClean="0"/>
              <a:t>Standard Terms and Conditions, RFP-19</a:t>
            </a:r>
          </a:p>
          <a:p>
            <a:r>
              <a:rPr lang="en-US" dirty="0" smtClean="0"/>
              <a:t>Contractor Authorization Guide, DAS-28</a:t>
            </a:r>
          </a:p>
          <a:p>
            <a:r>
              <a:rPr lang="en-US" dirty="0" smtClean="0"/>
              <a:t>Request for Proposal Document</a:t>
            </a:r>
          </a:p>
          <a:p>
            <a:r>
              <a:rPr lang="en-US" dirty="0" smtClean="0"/>
              <a:t>Contract Exhibit 1 – SEEC</a:t>
            </a:r>
          </a:p>
          <a:p>
            <a:endParaRPr lang="en-US" dirty="0"/>
          </a:p>
          <a:p>
            <a:r>
              <a:rPr lang="en-US" b="1" dirty="0" smtClean="0"/>
              <a:t>DO verify that the person set up in your BizNet account is indeed the person legally authorized to sign/bind the company.</a:t>
            </a:r>
          </a:p>
          <a:p>
            <a:r>
              <a:rPr lang="en-US" dirty="0" smtClean="0"/>
              <a:t>Signature Page RFP-26</a:t>
            </a:r>
            <a:r>
              <a:rPr lang="en-US" i="1" dirty="0" smtClean="0"/>
              <a:t>: The </a:t>
            </a:r>
            <a:r>
              <a:rPr lang="en-US" i="1" dirty="0"/>
              <a:t>individual submitting this form must be authorized to sign contracts on behalf of the company, and must be listed as such in the company's corporate resolution/vendor authorization documents. Please keep in mind that the person listed as "authorized" must be the same person submitting their electronic signature when completing their company's submittal.</a:t>
            </a:r>
            <a:br>
              <a:rPr lang="en-US" i="1" dirty="0"/>
            </a:br>
            <a:endParaRPr lang="en-US" i="1" dirty="0" smtClean="0"/>
          </a:p>
        </p:txBody>
      </p:sp>
    </p:spTree>
    <p:extLst>
      <p:ext uri="{BB962C8B-B14F-4D97-AF65-F5344CB8AC3E}">
        <p14:creationId xmlns:p14="http://schemas.microsoft.com/office/powerpoint/2010/main" val="127005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lvl="0"/>
            <a:r>
              <a:rPr lang="en-US" dirty="0"/>
              <a:t>Is there Process Map Requested for Current Process in Place?</a:t>
            </a:r>
            <a:br>
              <a:rPr lang="en-US" dirty="0"/>
            </a:br>
            <a:endParaRPr lang="en-US" dirty="0"/>
          </a:p>
        </p:txBody>
      </p:sp>
      <p:graphicFrame>
        <p:nvGraphicFramePr>
          <p:cNvPr id="5" name="Content Placeholder 3" descr="Radial Picture List" title="SmartArt"/>
          <p:cNvGraphicFramePr>
            <a:graphicFrameLocks/>
          </p:cNvGraphicFramePr>
          <p:nvPr>
            <p:extLst>
              <p:ext uri="{D42A27DB-BD31-4B8C-83A1-F6EECF244321}">
                <p14:modId xmlns:p14="http://schemas.microsoft.com/office/powerpoint/2010/main" val="31406016"/>
              </p:ext>
            </p:extLst>
          </p:nvPr>
        </p:nvGraphicFramePr>
        <p:xfrm>
          <a:off x="438670" y="1511299"/>
          <a:ext cx="6381229" cy="4786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ontent Placeholder 3" descr="Radial Picture List" title="SmartArt"/>
          <p:cNvGraphicFramePr>
            <a:graphicFrameLocks/>
          </p:cNvGraphicFramePr>
          <p:nvPr>
            <p:extLst>
              <p:ext uri="{D42A27DB-BD31-4B8C-83A1-F6EECF244321}">
                <p14:modId xmlns:p14="http://schemas.microsoft.com/office/powerpoint/2010/main" val="2052475834"/>
              </p:ext>
            </p:extLst>
          </p:nvPr>
        </p:nvGraphicFramePr>
        <p:xfrm>
          <a:off x="4114800" y="1691322"/>
          <a:ext cx="7378700" cy="481107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TextBox 9"/>
          <p:cNvSpPr txBox="1"/>
          <p:nvPr/>
        </p:nvSpPr>
        <p:spPr>
          <a:xfrm>
            <a:off x="6505303" y="1691322"/>
            <a:ext cx="2904962" cy="738664"/>
          </a:xfrm>
          <a:prstGeom prst="rect">
            <a:avLst/>
          </a:prstGeom>
          <a:noFill/>
        </p:spPr>
        <p:txBody>
          <a:bodyPr wrap="none" rtlCol="0">
            <a:spAutoFit/>
          </a:bodyPr>
          <a:lstStyle/>
          <a:p>
            <a:r>
              <a:rPr lang="en-US" sz="1400" dirty="0" smtClean="0"/>
              <a:t>Agency contacts Contractor(s)</a:t>
            </a:r>
          </a:p>
          <a:p>
            <a:r>
              <a:rPr lang="en-US" sz="1400" dirty="0" smtClean="0"/>
              <a:t>and/or Candidates for</a:t>
            </a:r>
          </a:p>
          <a:p>
            <a:r>
              <a:rPr lang="en-US" sz="1400" dirty="0" smtClean="0"/>
              <a:t>interview process</a:t>
            </a:r>
            <a:endParaRPr lang="en-US" sz="1400" dirty="0"/>
          </a:p>
        </p:txBody>
      </p:sp>
      <p:sp>
        <p:nvSpPr>
          <p:cNvPr id="11" name="TextBox 10"/>
          <p:cNvSpPr txBox="1"/>
          <p:nvPr/>
        </p:nvSpPr>
        <p:spPr>
          <a:xfrm>
            <a:off x="7327900" y="2603500"/>
            <a:ext cx="2108200" cy="954107"/>
          </a:xfrm>
          <a:prstGeom prst="rect">
            <a:avLst/>
          </a:prstGeom>
          <a:noFill/>
        </p:spPr>
        <p:txBody>
          <a:bodyPr wrap="square" rtlCol="0">
            <a:spAutoFit/>
          </a:bodyPr>
          <a:lstStyle/>
          <a:p>
            <a:endParaRPr lang="en-US" sz="1400" dirty="0" smtClean="0"/>
          </a:p>
          <a:p>
            <a:r>
              <a:rPr lang="en-US" sz="1400" dirty="0" smtClean="0"/>
              <a:t>Agency seeks internal</a:t>
            </a:r>
          </a:p>
          <a:p>
            <a:r>
              <a:rPr lang="en-US" sz="1400" dirty="0" smtClean="0"/>
              <a:t>and external approvals.</a:t>
            </a:r>
            <a:endParaRPr lang="en-US" sz="1400" dirty="0"/>
          </a:p>
        </p:txBody>
      </p:sp>
      <p:sp>
        <p:nvSpPr>
          <p:cNvPr id="12" name="TextBox 11"/>
          <p:cNvSpPr txBox="1"/>
          <p:nvPr/>
        </p:nvSpPr>
        <p:spPr>
          <a:xfrm>
            <a:off x="7620000" y="3904455"/>
            <a:ext cx="3214341" cy="954107"/>
          </a:xfrm>
          <a:prstGeom prst="rect">
            <a:avLst/>
          </a:prstGeom>
          <a:noFill/>
        </p:spPr>
        <p:txBody>
          <a:bodyPr wrap="none" rtlCol="0">
            <a:spAutoFit/>
          </a:bodyPr>
          <a:lstStyle/>
          <a:p>
            <a:r>
              <a:rPr lang="en-US" sz="1400" dirty="0" smtClean="0"/>
              <a:t>Weekly timesheets for individual</a:t>
            </a:r>
          </a:p>
          <a:p>
            <a:r>
              <a:rPr lang="en-US" sz="1400" dirty="0" smtClean="0"/>
              <a:t>Consultants submitted to individual</a:t>
            </a:r>
          </a:p>
          <a:p>
            <a:r>
              <a:rPr lang="en-US" sz="1400" dirty="0" smtClean="0"/>
              <a:t>Agencies for verification and </a:t>
            </a:r>
          </a:p>
          <a:p>
            <a:r>
              <a:rPr lang="en-US" sz="1400" dirty="0"/>
              <a:t>p</a:t>
            </a:r>
            <a:r>
              <a:rPr lang="en-US" sz="1400" dirty="0" smtClean="0"/>
              <a:t>ayment processing.</a:t>
            </a:r>
            <a:endParaRPr lang="en-US" sz="1400" dirty="0"/>
          </a:p>
        </p:txBody>
      </p:sp>
      <p:sp>
        <p:nvSpPr>
          <p:cNvPr id="13" name="TextBox 12"/>
          <p:cNvSpPr txBox="1"/>
          <p:nvPr/>
        </p:nvSpPr>
        <p:spPr>
          <a:xfrm>
            <a:off x="6819900" y="5410200"/>
            <a:ext cx="3680816" cy="646331"/>
          </a:xfrm>
          <a:prstGeom prst="rect">
            <a:avLst/>
          </a:prstGeom>
          <a:noFill/>
        </p:spPr>
        <p:txBody>
          <a:bodyPr wrap="none" rtlCol="0">
            <a:spAutoFit/>
          </a:bodyPr>
          <a:lstStyle/>
          <a:p>
            <a:r>
              <a:rPr lang="en-US" dirty="0" smtClean="0"/>
              <a:t>Payments to seven Contractors</a:t>
            </a:r>
          </a:p>
          <a:p>
            <a:endParaRPr lang="en-US" dirty="0"/>
          </a:p>
        </p:txBody>
      </p:sp>
    </p:spTree>
    <p:extLst>
      <p:ext uri="{BB962C8B-B14F-4D97-AF65-F5344CB8AC3E}">
        <p14:creationId xmlns:p14="http://schemas.microsoft.com/office/powerpoint/2010/main" val="2396969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2146" y="189444"/>
            <a:ext cx="10515600" cy="1325562"/>
          </a:xfrm>
        </p:spPr>
        <p:txBody>
          <a:bodyPr>
            <a:normAutofit fontScale="90000"/>
          </a:bodyPr>
          <a:lstStyle/>
          <a:p>
            <a:pPr lvl="0"/>
            <a:r>
              <a:rPr lang="en-US" dirty="0"/>
              <a:t>Does the State have a Process Map Requested for Future Process?</a:t>
            </a:r>
            <a:br>
              <a:rPr lang="en-US" dirty="0"/>
            </a:br>
            <a:endParaRPr lang="en-US" dirty="0"/>
          </a:p>
        </p:txBody>
      </p:sp>
      <p:graphicFrame>
        <p:nvGraphicFramePr>
          <p:cNvPr id="5" name="Content Placeholder 3" descr="Radial Picture List" title="SmartArt"/>
          <p:cNvGraphicFramePr>
            <a:graphicFrameLocks/>
          </p:cNvGraphicFramePr>
          <p:nvPr>
            <p:extLst>
              <p:ext uri="{D42A27DB-BD31-4B8C-83A1-F6EECF244321}">
                <p14:modId xmlns:p14="http://schemas.microsoft.com/office/powerpoint/2010/main" val="1082135448"/>
              </p:ext>
            </p:extLst>
          </p:nvPr>
        </p:nvGraphicFramePr>
        <p:xfrm>
          <a:off x="438670" y="1511299"/>
          <a:ext cx="6381229" cy="4786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ontent Placeholder 3" descr="Radial Picture List" title="SmartArt"/>
          <p:cNvGraphicFramePr>
            <a:graphicFrameLocks/>
          </p:cNvGraphicFramePr>
          <p:nvPr>
            <p:extLst>
              <p:ext uri="{D42A27DB-BD31-4B8C-83A1-F6EECF244321}">
                <p14:modId xmlns:p14="http://schemas.microsoft.com/office/powerpoint/2010/main" val="770833559"/>
              </p:ext>
            </p:extLst>
          </p:nvPr>
        </p:nvGraphicFramePr>
        <p:xfrm>
          <a:off x="4114800" y="1691322"/>
          <a:ext cx="7378700" cy="481107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2" name="TextBox 11"/>
          <p:cNvSpPr txBox="1"/>
          <p:nvPr/>
        </p:nvSpPr>
        <p:spPr>
          <a:xfrm>
            <a:off x="7416813" y="3664897"/>
            <a:ext cx="3228769" cy="523220"/>
          </a:xfrm>
          <a:prstGeom prst="rect">
            <a:avLst/>
          </a:prstGeom>
          <a:noFill/>
        </p:spPr>
        <p:txBody>
          <a:bodyPr wrap="none" rtlCol="0">
            <a:spAutoFit/>
          </a:bodyPr>
          <a:lstStyle/>
          <a:p>
            <a:pPr lvl="0"/>
            <a:r>
              <a:rPr lang="en-US" sz="1400" dirty="0"/>
              <a:t>IT Professional begins </a:t>
            </a:r>
            <a:r>
              <a:rPr lang="en-US" sz="1400" dirty="0" smtClean="0"/>
              <a:t>working</a:t>
            </a:r>
          </a:p>
          <a:p>
            <a:pPr lvl="0"/>
            <a:r>
              <a:rPr lang="en-US" sz="1400" dirty="0" smtClean="0"/>
              <a:t> </a:t>
            </a:r>
            <a:r>
              <a:rPr lang="en-US" sz="1400" dirty="0"/>
              <a:t>under direction of State employee</a:t>
            </a:r>
          </a:p>
        </p:txBody>
      </p:sp>
      <p:sp>
        <p:nvSpPr>
          <p:cNvPr id="13" name="TextBox 12"/>
          <p:cNvSpPr txBox="1"/>
          <p:nvPr/>
        </p:nvSpPr>
        <p:spPr>
          <a:xfrm>
            <a:off x="6886311" y="5065941"/>
            <a:ext cx="3259226" cy="523220"/>
          </a:xfrm>
          <a:prstGeom prst="rect">
            <a:avLst/>
          </a:prstGeom>
          <a:noFill/>
        </p:spPr>
        <p:txBody>
          <a:bodyPr wrap="none" rtlCol="0">
            <a:spAutoFit/>
          </a:bodyPr>
          <a:lstStyle/>
          <a:p>
            <a:pPr lvl="0"/>
            <a:r>
              <a:rPr lang="en-US" sz="1400" dirty="0"/>
              <a:t>Agency interviews </a:t>
            </a:r>
            <a:r>
              <a:rPr lang="en-US" sz="1400" dirty="0" smtClean="0"/>
              <a:t>and/or Accepts </a:t>
            </a:r>
          </a:p>
          <a:p>
            <a:pPr lvl="0"/>
            <a:r>
              <a:rPr lang="en-US" sz="1400" dirty="0" smtClean="0"/>
              <a:t>Candidate/SOW</a:t>
            </a:r>
            <a:endParaRPr lang="en-US" sz="1400" dirty="0"/>
          </a:p>
        </p:txBody>
      </p:sp>
      <p:sp>
        <p:nvSpPr>
          <p:cNvPr id="2" name="TextBox 1"/>
          <p:cNvSpPr txBox="1"/>
          <p:nvPr/>
        </p:nvSpPr>
        <p:spPr>
          <a:xfrm>
            <a:off x="6680562" y="1752036"/>
            <a:ext cx="2254143" cy="338554"/>
          </a:xfrm>
          <a:prstGeom prst="rect">
            <a:avLst/>
          </a:prstGeom>
          <a:noFill/>
        </p:spPr>
        <p:txBody>
          <a:bodyPr wrap="none" rtlCol="0">
            <a:spAutoFit/>
          </a:bodyPr>
          <a:lstStyle/>
          <a:p>
            <a:pPr lvl="0"/>
            <a:r>
              <a:rPr lang="en-US" sz="1600" dirty="0"/>
              <a:t>Historical </a:t>
            </a:r>
            <a:r>
              <a:rPr lang="en-US" sz="1600" dirty="0" smtClean="0"/>
              <a:t>information</a:t>
            </a:r>
            <a:endParaRPr lang="en-US" sz="1600" dirty="0"/>
          </a:p>
        </p:txBody>
      </p:sp>
      <p:sp>
        <p:nvSpPr>
          <p:cNvPr id="3" name="TextBox 2"/>
          <p:cNvSpPr txBox="1"/>
          <p:nvPr/>
        </p:nvSpPr>
        <p:spPr>
          <a:xfrm>
            <a:off x="6933942" y="2263852"/>
            <a:ext cx="3788217" cy="369332"/>
          </a:xfrm>
          <a:prstGeom prst="rect">
            <a:avLst/>
          </a:prstGeom>
          <a:noFill/>
        </p:spPr>
        <p:txBody>
          <a:bodyPr wrap="none" rtlCol="0">
            <a:spAutoFit/>
          </a:bodyPr>
          <a:lstStyle/>
          <a:p>
            <a:pPr lvl="0"/>
            <a:r>
              <a:rPr lang="en-US" dirty="0"/>
              <a:t>Billing and Payments </a:t>
            </a:r>
            <a:r>
              <a:rPr lang="en-US" dirty="0" smtClean="0"/>
              <a:t>centralized</a:t>
            </a:r>
            <a:endParaRPr lang="en-US" sz="2000" dirty="0"/>
          </a:p>
        </p:txBody>
      </p:sp>
      <p:sp>
        <p:nvSpPr>
          <p:cNvPr id="6" name="TextBox 5"/>
          <p:cNvSpPr txBox="1"/>
          <p:nvPr/>
        </p:nvSpPr>
        <p:spPr>
          <a:xfrm>
            <a:off x="7359998" y="2842250"/>
            <a:ext cx="2770310" cy="646331"/>
          </a:xfrm>
          <a:prstGeom prst="rect">
            <a:avLst/>
          </a:prstGeom>
          <a:noFill/>
        </p:spPr>
        <p:txBody>
          <a:bodyPr wrap="none" rtlCol="0">
            <a:spAutoFit/>
          </a:bodyPr>
          <a:lstStyle/>
          <a:p>
            <a:pPr lvl="0"/>
            <a:r>
              <a:rPr lang="en-US" dirty="0"/>
              <a:t>Performance Oversight</a:t>
            </a:r>
          </a:p>
          <a:p>
            <a:endParaRPr lang="en-US" dirty="0" smtClean="0"/>
          </a:p>
        </p:txBody>
      </p:sp>
      <p:sp>
        <p:nvSpPr>
          <p:cNvPr id="7" name="TextBox 6"/>
          <p:cNvSpPr txBox="1"/>
          <p:nvPr/>
        </p:nvSpPr>
        <p:spPr>
          <a:xfrm>
            <a:off x="5174846" y="1146423"/>
            <a:ext cx="2258580" cy="646331"/>
          </a:xfrm>
          <a:prstGeom prst="rect">
            <a:avLst/>
          </a:prstGeom>
          <a:noFill/>
        </p:spPr>
        <p:txBody>
          <a:bodyPr wrap="square" rtlCol="0">
            <a:spAutoFit/>
          </a:bodyPr>
          <a:lstStyle/>
          <a:p>
            <a:pPr lvl="0"/>
            <a:r>
              <a:rPr lang="en-US" dirty="0"/>
              <a:t>Help Desk Support</a:t>
            </a:r>
          </a:p>
          <a:p>
            <a:endParaRPr lang="en-US" dirty="0"/>
          </a:p>
        </p:txBody>
      </p:sp>
      <p:sp>
        <p:nvSpPr>
          <p:cNvPr id="14" name="TextBox 13"/>
          <p:cNvSpPr txBox="1"/>
          <p:nvPr/>
        </p:nvSpPr>
        <p:spPr>
          <a:xfrm>
            <a:off x="7804150" y="4413903"/>
            <a:ext cx="1430200" cy="307777"/>
          </a:xfrm>
          <a:prstGeom prst="rect">
            <a:avLst/>
          </a:prstGeom>
          <a:noFill/>
        </p:spPr>
        <p:txBody>
          <a:bodyPr wrap="none" rtlCol="0">
            <a:spAutoFit/>
          </a:bodyPr>
          <a:lstStyle/>
          <a:p>
            <a:r>
              <a:rPr lang="en-US" sz="1400" dirty="0" smtClean="0"/>
              <a:t>Final Approval</a:t>
            </a:r>
            <a:endParaRPr lang="en-US" sz="1400" dirty="0"/>
          </a:p>
        </p:txBody>
      </p:sp>
    </p:spTree>
    <p:extLst>
      <p:ext uri="{BB962C8B-B14F-4D97-AF65-F5344CB8AC3E}">
        <p14:creationId xmlns:p14="http://schemas.microsoft.com/office/powerpoint/2010/main" val="681674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1600"/>
            <a:ext cx="9144000" cy="812800"/>
          </a:xfrm>
        </p:spPr>
        <p:txBody>
          <a:bodyPr>
            <a:noAutofit/>
          </a:bodyPr>
          <a:lstStyle/>
          <a:p>
            <a:r>
              <a:rPr lang="en-US" sz="4000" dirty="0" smtClean="0">
                <a:solidFill>
                  <a:srgbClr val="00B0F0"/>
                </a:solidFill>
              </a:rPr>
              <a:t>F.Y.I.</a:t>
            </a:r>
            <a:endParaRPr lang="en-US" sz="4000" dirty="0">
              <a:solidFill>
                <a:srgbClr val="00B0F0"/>
              </a:solidFill>
            </a:endParaRPr>
          </a:p>
        </p:txBody>
      </p:sp>
      <p:sp>
        <p:nvSpPr>
          <p:cNvPr id="3" name="Subtitle 2"/>
          <p:cNvSpPr>
            <a:spLocks noGrp="1"/>
          </p:cNvSpPr>
          <p:nvPr>
            <p:ph type="subTitle" idx="1"/>
          </p:nvPr>
        </p:nvSpPr>
        <p:spPr>
          <a:xfrm>
            <a:off x="571500" y="3276600"/>
            <a:ext cx="11061700" cy="3302000"/>
          </a:xfrm>
        </p:spPr>
        <p:txBody>
          <a:bodyPr>
            <a:normAutofit/>
          </a:bodyPr>
          <a:lstStyle/>
          <a:p>
            <a:endParaRPr lang="en-US" dirty="0" smtClean="0"/>
          </a:p>
          <a:p>
            <a:endParaRPr lang="en-US" dirty="0" smtClean="0"/>
          </a:p>
        </p:txBody>
      </p:sp>
      <p:sp>
        <p:nvSpPr>
          <p:cNvPr id="4" name="TextBox 3"/>
          <p:cNvSpPr txBox="1"/>
          <p:nvPr/>
        </p:nvSpPr>
        <p:spPr>
          <a:xfrm>
            <a:off x="342900" y="1141948"/>
            <a:ext cx="11658600" cy="5632311"/>
          </a:xfrm>
          <a:prstGeom prst="rect">
            <a:avLst/>
          </a:prstGeom>
          <a:noFill/>
        </p:spPr>
        <p:txBody>
          <a:bodyPr wrap="square" rtlCol="0">
            <a:spAutoFit/>
          </a:bodyPr>
          <a:lstStyle/>
          <a:p>
            <a:endParaRPr lang="en-US" dirty="0"/>
          </a:p>
          <a:p>
            <a:r>
              <a:rPr lang="en-US" dirty="0" smtClean="0"/>
              <a:t>No budgetary </a:t>
            </a:r>
            <a:r>
              <a:rPr lang="en-US" dirty="0"/>
              <a:t>information will be provided other than what is included with the Intent to Participate</a:t>
            </a:r>
            <a:r>
              <a:rPr lang="en-US" dirty="0" smtClean="0"/>
              <a:t>.</a:t>
            </a:r>
          </a:p>
          <a:p>
            <a:endParaRPr lang="en-US" dirty="0"/>
          </a:p>
          <a:p>
            <a:r>
              <a:rPr lang="en-US" dirty="0" smtClean="0"/>
              <a:t>No contact with State </a:t>
            </a:r>
            <a:r>
              <a:rPr lang="en-US" dirty="0"/>
              <a:t>personnel </a:t>
            </a:r>
            <a:r>
              <a:rPr lang="en-US" dirty="0" smtClean="0"/>
              <a:t>specifically </a:t>
            </a:r>
            <a:r>
              <a:rPr lang="en-US" dirty="0"/>
              <a:t>regarding this </a:t>
            </a:r>
            <a:r>
              <a:rPr lang="en-US" dirty="0" smtClean="0"/>
              <a:t>procurement until after the award.</a:t>
            </a:r>
          </a:p>
          <a:p>
            <a:endParaRPr lang="en-US" dirty="0"/>
          </a:p>
          <a:p>
            <a:r>
              <a:rPr lang="en-US" dirty="0" smtClean="0"/>
              <a:t>Participating </a:t>
            </a:r>
            <a:r>
              <a:rPr lang="en-US" dirty="0"/>
              <a:t>States are listed on page 5 of the RFP. Additional states interested in participating may be added at any time, now or throughout the contract</a:t>
            </a:r>
            <a:r>
              <a:rPr lang="en-US" dirty="0" smtClean="0"/>
              <a:t>. Each </a:t>
            </a:r>
            <a:r>
              <a:rPr lang="en-US" dirty="0"/>
              <a:t>participating state will make a business decision to replace and or supplement any existing IT Professional Services contract(s</a:t>
            </a:r>
            <a:r>
              <a:rPr lang="en-US" dirty="0" smtClean="0"/>
              <a:t>).</a:t>
            </a:r>
          </a:p>
          <a:p>
            <a:endParaRPr lang="en-US" dirty="0"/>
          </a:p>
          <a:p>
            <a:r>
              <a:rPr lang="en-US" dirty="0" smtClean="0"/>
              <a:t>Vendor </a:t>
            </a:r>
            <a:r>
              <a:rPr lang="en-US" dirty="0"/>
              <a:t>partnering is encouraged between large and smaller and/or disadvantaged companies. However, the State(s) will not coordinate these </a:t>
            </a:r>
            <a:r>
              <a:rPr lang="en-US" dirty="0" smtClean="0"/>
              <a:t>efforts, nor is there a process.</a:t>
            </a:r>
          </a:p>
          <a:p>
            <a:endParaRPr lang="en-US" dirty="0"/>
          </a:p>
          <a:p>
            <a:r>
              <a:rPr lang="en-US" dirty="0"/>
              <a:t>No additional questions will be answered today. </a:t>
            </a:r>
            <a:r>
              <a:rPr lang="en-US" dirty="0" smtClean="0"/>
              <a:t>Only questions received by COB September 8, 2016 will be addressed today. No Proposer information will be disclosed. An addendum to the RFP will be posted tomorrow publishing the ‘official’ responses to questions.</a:t>
            </a:r>
          </a:p>
          <a:p>
            <a:endParaRPr lang="en-US" dirty="0" smtClean="0"/>
          </a:p>
          <a:p>
            <a:r>
              <a:rPr lang="en-US" dirty="0" smtClean="0"/>
              <a:t>*Any </a:t>
            </a:r>
            <a:r>
              <a:rPr lang="en-US" dirty="0" smtClean="0"/>
              <a:t>additional questions may be submitted in writing via email to </a:t>
            </a:r>
            <a:r>
              <a:rPr lang="en-US" dirty="0" smtClean="0">
                <a:hlinkClick r:id="rId2"/>
              </a:rPr>
              <a:t>Elizabeth.Basso@ct.gov</a:t>
            </a:r>
            <a:r>
              <a:rPr lang="en-US" dirty="0" smtClean="0"/>
              <a:t> by close of business September </a:t>
            </a:r>
            <a:r>
              <a:rPr lang="en-US" dirty="0" smtClean="0"/>
              <a:t>26</a:t>
            </a:r>
            <a:r>
              <a:rPr lang="en-US" dirty="0" smtClean="0"/>
              <a:t>, 2016. A new addendum to the RFP will be posted with official responses to </a:t>
            </a:r>
            <a:r>
              <a:rPr lang="en-US" strike="sngStrike" dirty="0" smtClean="0"/>
              <a:t>questions </a:t>
            </a:r>
            <a:r>
              <a:rPr lang="en-US" strike="sngStrike" dirty="0"/>
              <a:t>received after COB </a:t>
            </a:r>
            <a:r>
              <a:rPr lang="en-US" strike="sngStrike" dirty="0" smtClean="0"/>
              <a:t>9/8/16 and additional </a:t>
            </a:r>
            <a:r>
              <a:rPr lang="en-US" dirty="0" smtClean="0"/>
              <a:t>questions received by COB </a:t>
            </a:r>
            <a:r>
              <a:rPr lang="en-US" dirty="0" smtClean="0"/>
              <a:t>9/26/16.</a:t>
            </a:r>
          </a:p>
          <a:p>
            <a:r>
              <a:rPr lang="en-US" sz="1200" dirty="0" smtClean="0"/>
              <a:t>*updated 9/14/16</a:t>
            </a:r>
            <a:endParaRPr lang="en-US" sz="1200" dirty="0"/>
          </a:p>
        </p:txBody>
      </p:sp>
    </p:spTree>
    <p:extLst>
      <p:ext uri="{BB962C8B-B14F-4D97-AF65-F5344CB8AC3E}">
        <p14:creationId xmlns:p14="http://schemas.microsoft.com/office/powerpoint/2010/main" val="1901678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cess SmartArt 16x9">
  <a:themeElements>
    <a:clrScheme name="Process_16x9">
      <a:dk1>
        <a:srgbClr val="2F2B20"/>
      </a:dk1>
      <a:lt1>
        <a:srgbClr val="FFFFFF"/>
      </a:lt1>
      <a:dk2>
        <a:srgbClr val="675E47"/>
      </a:dk2>
      <a:lt2>
        <a:srgbClr val="A8C0BF"/>
      </a:lt2>
      <a:accent1>
        <a:srgbClr val="A9A57C"/>
      </a:accent1>
      <a:accent2>
        <a:srgbClr val="DFDCB7"/>
      </a:accent2>
      <a:accent3>
        <a:srgbClr val="D2CB6C"/>
      </a:accent3>
      <a:accent4>
        <a:srgbClr val="95A39D"/>
      </a:accent4>
      <a:accent5>
        <a:srgbClr val="C89F5D"/>
      </a:accent5>
      <a:accent6>
        <a:srgbClr val="B1A089"/>
      </a:accent6>
      <a:hlink>
        <a:srgbClr val="D25814"/>
      </a:hlink>
      <a:folHlink>
        <a:srgbClr val="849A0A"/>
      </a:folHlink>
    </a:clrScheme>
    <a:fontScheme name="Cambria-Century Gothic">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Process_16x9">
      <a:dk1>
        <a:srgbClr val="2F2B20"/>
      </a:dk1>
      <a:lt1>
        <a:srgbClr val="FFFFFF"/>
      </a:lt1>
      <a:dk2>
        <a:srgbClr val="675E47"/>
      </a:dk2>
      <a:lt2>
        <a:srgbClr val="A8C0BF"/>
      </a:lt2>
      <a:accent1>
        <a:srgbClr val="A9A57C"/>
      </a:accent1>
      <a:accent2>
        <a:srgbClr val="DFDCB7"/>
      </a:accent2>
      <a:accent3>
        <a:srgbClr val="D2CB6C"/>
      </a:accent3>
      <a:accent4>
        <a:srgbClr val="95A39D"/>
      </a:accent4>
      <a:accent5>
        <a:srgbClr val="C89F5D"/>
      </a:accent5>
      <a:accent6>
        <a:srgbClr val="B1A089"/>
      </a:accent6>
      <a:hlink>
        <a:srgbClr val="D25814"/>
      </a:hlink>
      <a:folHlink>
        <a:srgbClr val="849A0A"/>
      </a:folHlink>
    </a:clrScheme>
    <a:fontScheme name="Cambria-Century Gothic">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Process_16x9">
      <a:dk1>
        <a:srgbClr val="2F2B20"/>
      </a:dk1>
      <a:lt1>
        <a:srgbClr val="FFFFFF"/>
      </a:lt1>
      <a:dk2>
        <a:srgbClr val="675E47"/>
      </a:dk2>
      <a:lt2>
        <a:srgbClr val="A8C0BF"/>
      </a:lt2>
      <a:accent1>
        <a:srgbClr val="A9A57C"/>
      </a:accent1>
      <a:accent2>
        <a:srgbClr val="DFDCB7"/>
      </a:accent2>
      <a:accent3>
        <a:srgbClr val="D2CB6C"/>
      </a:accent3>
      <a:accent4>
        <a:srgbClr val="95A39D"/>
      </a:accent4>
      <a:accent5>
        <a:srgbClr val="C89F5D"/>
      </a:accent5>
      <a:accent6>
        <a:srgbClr val="B1A089"/>
      </a:accent6>
      <a:hlink>
        <a:srgbClr val="D25814"/>
      </a:hlink>
      <a:folHlink>
        <a:srgbClr val="849A0A"/>
      </a:folHlink>
    </a:clrScheme>
    <a:fontScheme name="Cambria-Century Gothic">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3B25F15-F016-47A5-B9E6-12E7FA5FBE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Process SmartArt with radial picture list (widescreen)</Template>
  <TotalTime>0</TotalTime>
  <Words>2410</Words>
  <Application>Microsoft Office PowerPoint</Application>
  <PresentationFormat>Widescreen</PresentationFormat>
  <Paragraphs>288</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Brush Script MT</vt:lpstr>
      <vt:lpstr>Cambria</vt:lpstr>
      <vt:lpstr>Century Gothic</vt:lpstr>
      <vt:lpstr>Process SmartArt 16x9</vt:lpstr>
      <vt:lpstr>    WELCOME NASPO/VALUEPOINT MULTI STATE COOPERATIVE IT Vendor Managed Service Providers Pre-Proposal Meeting RFP 14PSX0338 </vt:lpstr>
      <vt:lpstr>PowerPoint Presentation</vt:lpstr>
      <vt:lpstr>18 Participating States 11 Geographical Areas - at least one participating state per area  1 Contractor per geographical area to deliver:     Vendor Managed System      IT Professionals, including niche areas     Streamlined processes, timekeeping and invoicing     Dedicated account management team     Qualified ITPs at hourly rates at or less than current rates  Reduces State personnel time and efforts Reduces overall spend on contingent workforce </vt:lpstr>
      <vt:lpstr>BizNet Don’t wait - Sign up now!</vt:lpstr>
      <vt:lpstr>BizNet </vt:lpstr>
      <vt:lpstr>BizNet </vt:lpstr>
      <vt:lpstr>Is there Process Map Requested for Current Process in Place? </vt:lpstr>
      <vt:lpstr>Does the State have a Process Map Requested for Future Process? </vt:lpstr>
      <vt:lpstr>F.Y.I.</vt:lpstr>
      <vt:lpstr>PowerPoint Presentation</vt:lpstr>
      <vt:lpstr>IT VMSP RFP 14PSX0338</vt:lpstr>
      <vt:lpstr>IT VMSP RFP 14PSX0338</vt:lpstr>
      <vt:lpstr>IT VMSP RFP 14PSX0338</vt:lpstr>
      <vt:lpstr>IT VMSP RFP 14PSX0338</vt:lpstr>
      <vt:lpstr>IT VMSP RFP 14PSX0338</vt:lpstr>
      <vt:lpstr>IT VMSP RFP 14PSX0338</vt:lpstr>
      <vt:lpstr>IT VMSP RFP 14PSX0338</vt:lpstr>
      <vt:lpstr>IT VMSP RFP 14PSX0338</vt:lpstr>
      <vt:lpstr>IT VMSP RFP 14PSX0338</vt:lpstr>
      <vt:lpstr>IT VMSP RFP 14PSX0338</vt:lpstr>
      <vt:lpstr>IT VMSP RFP 14PSX0338</vt:lpstr>
      <vt:lpstr>IT VMSP RFP 14PSX0338</vt:lpstr>
      <vt:lpstr>IT VMSP RFP 14PSX0338</vt:lpstr>
      <vt:lpstr>IT VMSP RFP 14PSX0338</vt:lpstr>
      <vt:lpstr>IT VMSP RFP 14PSX0338</vt:lpstr>
      <vt:lpstr>IT VMSP RFP 14PSX0338</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2016-08-24T13:25:32Z</dcterms:created>
  <dcterms:modified xsi:type="dcterms:W3CDTF">2016-09-14T15:16:26Z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TC028133319991</vt:lpwstr>
  </property>
</Properties>
</file>